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67.jpg" ContentType="image/jpg"/>
  <Override PartName="/ppt/media/image77.jpg" ContentType="image/jpg"/>
  <Override PartName="/ppt/media/image8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51"/>
  </p:notesMasterIdLst>
  <p:sldIdLst>
    <p:sldId id="569" r:id="rId2"/>
    <p:sldId id="572" r:id="rId3"/>
    <p:sldId id="258" r:id="rId4"/>
    <p:sldId id="259" r:id="rId5"/>
    <p:sldId id="260" r:id="rId6"/>
    <p:sldId id="577" r:id="rId7"/>
    <p:sldId id="574" r:id="rId8"/>
    <p:sldId id="264" r:id="rId9"/>
    <p:sldId id="265" r:id="rId10"/>
    <p:sldId id="266" r:id="rId11"/>
    <p:sldId id="267" r:id="rId12"/>
    <p:sldId id="268" r:id="rId13"/>
    <p:sldId id="575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576" r:id="rId22"/>
    <p:sldId id="278" r:id="rId23"/>
    <p:sldId id="824" r:id="rId24"/>
    <p:sldId id="707" r:id="rId25"/>
    <p:sldId id="710" r:id="rId26"/>
    <p:sldId id="279" r:id="rId27"/>
    <p:sldId id="849" r:id="rId28"/>
    <p:sldId id="848" r:id="rId29"/>
    <p:sldId id="851" r:id="rId30"/>
    <p:sldId id="853" r:id="rId31"/>
    <p:sldId id="854" r:id="rId32"/>
    <p:sldId id="794" r:id="rId33"/>
    <p:sldId id="800" r:id="rId34"/>
    <p:sldId id="803" r:id="rId35"/>
    <p:sldId id="805" r:id="rId36"/>
    <p:sldId id="807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84082"/>
  </p:normalViewPr>
  <p:slideViewPr>
    <p:cSldViewPr>
      <p:cViewPr varScale="1">
        <p:scale>
          <a:sx n="142" d="100"/>
          <a:sy n="142" d="100"/>
        </p:scale>
        <p:origin x="144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31B08-B206-4B04-AA81-8705E45BD573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94B5-295C-42D0-9F87-8FB571D34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45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9F3E539-DE29-4AF1-8E03-F068D4C32F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2313"/>
            <a:ext cx="6392863" cy="3597275"/>
          </a:xfrm>
          <a:ln/>
        </p:spPr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FEE5EC7-C6FF-446F-AAAA-CDE2F4A2F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07" tIns="47499" rIns="95007" bIns="47499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94B5-295C-42D0-9F87-8FB571D344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5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94B5-295C-42D0-9F87-8FB571D344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35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94B5-295C-42D0-9F87-8FB571D344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08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3075" y="728663"/>
            <a:ext cx="6372225" cy="358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树突可以从上一个神经元，或者是其他刺激输入源，比如说触觉、味觉接收器，接受刺激，并将冲动传向胞体</a:t>
            </a:r>
            <a:endParaRPr lang="en-US" altLang="zh-CN" dirty="0"/>
          </a:p>
          <a:p>
            <a:r>
              <a:rPr lang="zh-CN" altLang="en-US" dirty="0"/>
              <a:t>如果胞体接受得到的冲动足够强，电位超过一定阈值，就会“兴奋”</a:t>
            </a:r>
            <a:endParaRPr lang="en-US" altLang="zh-CN" dirty="0"/>
          </a:p>
          <a:p>
            <a:r>
              <a:rPr lang="zh-CN" altLang="en-US" dirty="0"/>
              <a:t>轴突从胞体接受冲动，然后将它传播出去，最终到达目的地，或是下一个神经元</a:t>
            </a:r>
          </a:p>
        </p:txBody>
      </p:sp>
    </p:spTree>
    <p:extLst>
      <p:ext uri="{BB962C8B-B14F-4D97-AF65-F5344CB8AC3E}">
        <p14:creationId xmlns:p14="http://schemas.microsoft.com/office/powerpoint/2010/main" val="381121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841772"/>
            <a:ext cx="851535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2701528"/>
            <a:ext cx="851535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00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5F6338A-31E1-401B-82E1-6C07644EBE1E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876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9714E50-8FF8-4732-B52D-7EAC4F87C7B8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5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7B8EB28-3BEB-4D51-A013-27E173030D1A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636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E64F7-F7B6-4093-BC15-40C3608BB450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418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CA528-EF6B-455E-BC6C-864B19DDCCA7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537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7150"/>
            <a:ext cx="8515350" cy="430887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371600"/>
            <a:ext cx="8515350" cy="1446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43700" y="4743450"/>
            <a:ext cx="2057400" cy="276999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8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7150"/>
            <a:ext cx="8515350" cy="4536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371600"/>
            <a:ext cx="851535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43700" y="4743450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282304"/>
            <a:ext cx="851535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3442098"/>
            <a:ext cx="851535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2"/>
            <a:ext cx="2057400" cy="273844"/>
          </a:xfrm>
          <a:prstGeom prst="rect">
            <a:avLst/>
          </a:prstGeom>
        </p:spPr>
        <p:txBody>
          <a:bodyPr/>
          <a:lstStyle/>
          <a:p>
            <a:fld id="{90C3B125-CC72-4894-B145-80FFC537FD14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114" y="4764747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4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E7483DF-CA9C-49C5-861D-C6DCF058F429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78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E85C276-E980-40F7-9DDE-E698EE73A5F7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99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9DDD81-0B82-4BA0-9446-4EB83E4A31E6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76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56B2D4F-6270-48F7-B810-74F1FA53BAEA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30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33340F0-9CC7-4413-857B-A9D436BFC27B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05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AA9B7C3-849C-4F58-99A4-8AE27E61D247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66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88107"/>
            <a:ext cx="8534400" cy="491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43001"/>
            <a:ext cx="8534400" cy="348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D344F-D163-44BB-8801-8C29079699B2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2202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69947D0C-7992-428A-83B3-AE444663DDAA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628650"/>
            <a:ext cx="8534400" cy="114300"/>
            <a:chOff x="264" y="788"/>
            <a:chExt cx="5232" cy="124"/>
          </a:xfrm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E88C684A-5939-4CE1-BAE6-34975EF3F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zh-CN" altLang="en-US" sz="1050">
                <a:ea typeface="宋体" panose="02010600030101010101" pitchFamily="2" charset="-122"/>
              </a:endParaRP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FB6CF1A4-7972-42A9-8E86-E0F9C4F37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zh-CN" altLang="en-US" sz="105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98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66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2l.ai/chapter_linear-networks/linear-regression-scratch.html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6.png"/><Relationship Id="rId7" Type="http://schemas.openxmlformats.org/officeDocument/2006/relationships/image" Target="../media/image6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d2l.ai/chapter_multilayer-perceptrons/mlp-scratch.html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jpg"/><Relationship Id="rId4" Type="http://schemas.openxmlformats.org/officeDocument/2006/relationships/image" Target="../media/image5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jpg"/><Relationship Id="rId18" Type="http://schemas.openxmlformats.org/officeDocument/2006/relationships/image" Target="../media/image82.png"/><Relationship Id="rId3" Type="http://schemas.openxmlformats.org/officeDocument/2006/relationships/image" Target="../media/image54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jpg"/><Relationship Id="rId2" Type="http://schemas.openxmlformats.org/officeDocument/2006/relationships/image" Target="../media/image530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d2l.ai/chapter_convolutional-neural-networks/conv-layer.html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2l.ai/chapter_convolutional-neural-networks/pooling.html" TargetMode="External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d2l.ai/chapter_recurrent-neural-networks/rnn-scratch.html" TargetMode="Externa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10.png"/><Relationship Id="rId7" Type="http://schemas.openxmlformats.org/officeDocument/2006/relationships/image" Target="../media/image85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6F3780D-5E77-478F-A5B2-49ACFD101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14450" y="57150"/>
            <a:ext cx="6572250" cy="41549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2700" dirty="0">
                <a:ea typeface="宋体" panose="02010600030101010101" pitchFamily="2" charset="-122"/>
              </a:rPr>
              <a:t>Data Mining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E7993-55A7-4F72-B409-79E1AAFE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19FF8-8B85-4B13-A325-658D7533D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276350"/>
            <a:ext cx="6115050" cy="315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3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DM/ML model recap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模型概述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Qin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Zhang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qinzhang@szu.edu.cn</a:t>
            </a:r>
            <a:endParaRPr lang="en-US" altLang="zh-CN" sz="12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2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5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4585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Limitations</a:t>
            </a:r>
            <a:r>
              <a:rPr spc="-10" dirty="0"/>
              <a:t> </a:t>
            </a:r>
            <a:r>
              <a:rPr spc="25" dirty="0"/>
              <a:t>of</a:t>
            </a:r>
            <a:r>
              <a:rPr spc="-10" dirty="0"/>
              <a:t> </a:t>
            </a:r>
            <a:r>
              <a:rPr spc="-20" dirty="0"/>
              <a:t>decision</a:t>
            </a:r>
            <a:r>
              <a:rPr spc="-65" dirty="0"/>
              <a:t> </a:t>
            </a:r>
            <a:r>
              <a:rPr spc="-3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227" y="666750"/>
            <a:ext cx="8008387" cy="3478529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Over-complex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trees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can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overfit the data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1335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Limit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the </a:t>
            </a:r>
            <a:r>
              <a:rPr sz="19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number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levels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splitting,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825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Prune</a:t>
            </a:r>
            <a:r>
              <a:rPr sz="19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branches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  <a:p>
            <a:pPr marL="24130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Sensitive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data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469900" marR="5080" lvl="1" indent="-228600">
              <a:lnSpc>
                <a:spcPct val="111000"/>
              </a:lnSpc>
              <a:spcBef>
                <a:spcPts val="1080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Changing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few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examples</a:t>
            </a:r>
            <a:r>
              <a:rPr sz="19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can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cause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picking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different</a:t>
            </a:r>
            <a:r>
              <a:rPr sz="19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features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that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lead </a:t>
            </a:r>
            <a:r>
              <a:rPr sz="1900" spc="-44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a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different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tree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825"/>
              </a:spcBef>
              <a:buChar char="•"/>
              <a:tabLst>
                <a:tab pos="469265" algn="l"/>
                <a:tab pos="469900" algn="l"/>
              </a:tabLst>
            </a:pPr>
            <a:r>
              <a:rPr lang="en-US"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Random</a:t>
            </a:r>
            <a:r>
              <a:rPr lang="en-US" sz="19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forest</a:t>
            </a:r>
            <a:endParaRPr lang="en-US" sz="1900" dirty="0">
              <a:latin typeface="Times New Roman" panose="02020603050405020304" pitchFamily="18" charset="0"/>
              <a:cs typeface="Roboto Lt"/>
            </a:endParaRPr>
          </a:p>
          <a:p>
            <a:pPr marL="24130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ot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easy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be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parallelized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computing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F7A9DE-742C-425A-931B-238EA33F78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10</a:t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2438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Random</a:t>
            </a:r>
            <a:r>
              <a:rPr spc="-50" dirty="0"/>
              <a:t> </a:t>
            </a:r>
            <a:r>
              <a:rPr spc="-25" dirty="0"/>
              <a:t>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73606" y="778084"/>
                <a:ext cx="7855993" cy="3200042"/>
              </a:xfrm>
              <a:prstGeom prst="rect">
                <a:avLst/>
              </a:prstGeom>
            </p:spPr>
            <p:txBody>
              <a:bodyPr vert="horz" wrap="square" lIns="0" tIns="208279" rIns="0" bIns="0" rtlCol="0">
                <a:spAutoFit/>
              </a:bodyPr>
              <a:lstStyle/>
              <a:p>
                <a:pPr marL="241300" indent="-228600">
                  <a:lnSpc>
                    <a:spcPct val="100000"/>
                  </a:lnSpc>
                  <a:spcBef>
                    <a:spcPts val="1639"/>
                  </a:spcBef>
                  <a:buChar char="•"/>
                  <a:tabLst>
                    <a:tab pos="240665" algn="l"/>
                    <a:tab pos="241300" algn="l"/>
                  </a:tabLst>
                </a:pPr>
                <a:r>
                  <a:rPr sz="2200" spc="-3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Train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multiple decision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trees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improve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robustness</a:t>
                </a:r>
                <a:endParaRPr sz="2200" dirty="0">
                  <a:latin typeface="Times New Roman" panose="02020603050405020304" pitchFamily="18" charset="0"/>
                  <a:cs typeface="Roboto Lt"/>
                </a:endParaRPr>
              </a:p>
              <a:p>
                <a:pPr marL="469900" lvl="1" indent="-228600">
                  <a:lnSpc>
                    <a:spcPct val="100000"/>
                  </a:lnSpc>
                  <a:spcBef>
                    <a:spcPts val="1335"/>
                  </a:spcBef>
                  <a:buChar char="•"/>
                  <a:tabLst>
                    <a:tab pos="469265" algn="l"/>
                    <a:tab pos="469900" algn="l"/>
                  </a:tabLst>
                </a:pPr>
                <a:r>
                  <a:rPr sz="1900" spc="-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Trees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are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trained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independently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</a:t>
                </a:r>
                <a:r>
                  <a:rPr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b="1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parallel</a:t>
                </a:r>
                <a:endParaRPr sz="1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69900" lvl="1" indent="-228600">
                  <a:lnSpc>
                    <a:spcPct val="100000"/>
                  </a:lnSpc>
                  <a:spcBef>
                    <a:spcPts val="825"/>
                  </a:spcBef>
                  <a:buChar char="•"/>
                  <a:tabLst>
                    <a:tab pos="469265" algn="l"/>
                    <a:tab pos="469900" algn="l"/>
                  </a:tabLst>
                </a:pP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Majority voting 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for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classification, </a:t>
                </a:r>
                <a:r>
                  <a:rPr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average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for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regression</a:t>
                </a:r>
                <a:endParaRPr sz="1900" dirty="0">
                  <a:latin typeface="Times New Roman" panose="02020603050405020304" pitchFamily="18" charset="0"/>
                  <a:cs typeface="Roboto Lt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880"/>
                  </a:spcBef>
                  <a:buChar char="•"/>
                  <a:tabLst>
                    <a:tab pos="240665" algn="l"/>
                    <a:tab pos="241300" algn="l"/>
                  </a:tabLst>
                </a:pP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Where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is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randomness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from?</a:t>
                </a:r>
                <a:endParaRPr sz="2200" dirty="0">
                  <a:latin typeface="Times New Roman" panose="02020603050405020304" pitchFamily="18" charset="0"/>
                  <a:cs typeface="Roboto Lt"/>
                </a:endParaRPr>
              </a:p>
              <a:p>
                <a:pPr marL="469900" lvl="1" indent="-228600">
                  <a:lnSpc>
                    <a:spcPct val="100000"/>
                  </a:lnSpc>
                  <a:spcBef>
                    <a:spcPts val="1330"/>
                  </a:spcBef>
                  <a:buChar char="•"/>
                  <a:tabLst>
                    <a:tab pos="469265" algn="l"/>
                    <a:tab pos="469900" algn="l"/>
                  </a:tabLst>
                </a:pP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Bagging: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randomly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sample</a:t>
                </a:r>
                <a:r>
                  <a:rPr sz="19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training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examples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with</a:t>
                </a:r>
                <a:r>
                  <a:rPr sz="19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replacement</a:t>
                </a:r>
                <a:endParaRPr sz="1900" dirty="0">
                  <a:latin typeface="Times New Roman" panose="02020603050405020304" pitchFamily="18" charset="0"/>
                  <a:cs typeface="Roboto Lt"/>
                </a:endParaRPr>
              </a:p>
              <a:p>
                <a:pPr marL="698500" lvl="2" indent="-228600">
                  <a:lnSpc>
                    <a:spcPct val="100000"/>
                  </a:lnSpc>
                  <a:spcBef>
                    <a:spcPts val="1180"/>
                  </a:spcBef>
                  <a:buChar char="•"/>
                  <a:tabLst>
                    <a:tab pos="697865" algn="l"/>
                    <a:tab pos="698500" algn="l"/>
                    <a:tab pos="2219960" algn="l"/>
                  </a:tabLst>
                </a:pP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E.g. </a:t>
                </a:r>
                <a:r>
                  <a:rPr sz="2400" spc="-7" baseline="1736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[1,2,3,4,5]</a:t>
                </a:r>
                <a:r>
                  <a:rPr lang="en-US" sz="2400" spc="-7" baseline="1736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pc="-7" baseline="1736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→</m:t>
                    </m:r>
                  </m:oMath>
                </a14:m>
                <a:r>
                  <a:rPr lang="en-US" sz="2400" spc="-7" baseline="1736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400" spc="-7" baseline="1736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[1,2,2,3,4]</a:t>
                </a:r>
                <a:endParaRPr sz="2400" baseline="1736" dirty="0">
                  <a:latin typeface="Times New Roman" panose="02020603050405020304" pitchFamily="18" charset="0"/>
                  <a:cs typeface="Roboto Lt"/>
                </a:endParaRPr>
              </a:p>
              <a:p>
                <a:pPr marL="469900" lvl="1" indent="-228600">
                  <a:lnSpc>
                    <a:spcPct val="100000"/>
                  </a:lnSpc>
                  <a:spcBef>
                    <a:spcPts val="620"/>
                  </a:spcBef>
                  <a:buChar char="•"/>
                  <a:tabLst>
                    <a:tab pos="469265" algn="l"/>
                    <a:tab pos="469900" algn="l"/>
                  </a:tabLst>
                </a:pP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Randomly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select a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subset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of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features</a:t>
                </a:r>
                <a:endParaRPr sz="19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06" y="778084"/>
                <a:ext cx="7855993" cy="3200042"/>
              </a:xfrm>
              <a:prstGeom prst="rect">
                <a:avLst/>
              </a:prstGeom>
              <a:blipFill>
                <a:blip r:embed="rId2"/>
                <a:stretch>
                  <a:fillRect l="-1862" b="-3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474662-5B2C-40E1-8A80-9ED6A2B0B7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1541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Summa</a:t>
            </a:r>
            <a:r>
              <a:rPr spc="10" dirty="0"/>
              <a:t>r</a:t>
            </a:r>
            <a:r>
              <a:rPr spc="-85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3612" y="826820"/>
            <a:ext cx="8389387" cy="193230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Decision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tree: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</a:t>
            </a:r>
            <a:r>
              <a:rPr sz="2200" spc="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explainable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200" spc="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classification/regression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241300" indent="-228600">
              <a:lnSpc>
                <a:spcPct val="100000"/>
              </a:lnSpc>
              <a:spcBef>
                <a:spcPts val="11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Easy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to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tune,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widely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used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industry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241300" indent="-228600">
              <a:lnSpc>
                <a:spcPct val="100000"/>
              </a:lnSpc>
              <a:spcBef>
                <a:spcPts val="11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Sensitive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data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1330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Ensemble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can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help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(more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on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bagging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boosting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latter)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520811-FC0E-48B7-A41B-3EF8340E72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12</a:t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Overview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Method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4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2854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Linear</a:t>
            </a:r>
            <a:r>
              <a:rPr spc="-65" dirty="0"/>
              <a:t> </a:t>
            </a:r>
            <a:r>
              <a:rPr spc="-25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322813" y="831942"/>
                <a:ext cx="8952865" cy="2744982"/>
              </a:xfrm>
              <a:prstGeom prst="rect">
                <a:avLst/>
              </a:prstGeom>
            </p:spPr>
            <p:txBody>
              <a:bodyPr vert="horz" wrap="square" lIns="0" tIns="158115" rIns="0" bIns="0" rtlCol="0">
                <a:spAutoFit/>
              </a:bodyPr>
              <a:lstStyle/>
              <a:p>
                <a:pPr marL="280670" indent="-217804">
                  <a:lnSpc>
                    <a:spcPct val="100000"/>
                  </a:lnSpc>
                  <a:spcBef>
                    <a:spcPts val="1245"/>
                  </a:spcBef>
                  <a:buChar char="•"/>
                  <a:tabLst>
                    <a:tab pos="280035" algn="l"/>
                    <a:tab pos="280670" algn="l"/>
                  </a:tabLst>
                </a:pPr>
                <a:r>
                  <a:rPr lang="en-US" sz="2200" spc="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simple 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house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price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prediction</a:t>
                </a:r>
                <a:endParaRPr lang="en-US" sz="2200" dirty="0">
                  <a:latin typeface="Times New Roman" panose="02020603050405020304" pitchFamily="18" charset="0"/>
                  <a:cs typeface="Roboto Lt"/>
                </a:endParaRPr>
              </a:p>
              <a:p>
                <a:pPr marL="469900" lvl="1" indent="-228600">
                  <a:lnSpc>
                    <a:spcPct val="100000"/>
                  </a:lnSpc>
                  <a:spcBef>
                    <a:spcPts val="1260"/>
                  </a:spcBef>
                  <a:buChar char="•"/>
                  <a:tabLst>
                    <a:tab pos="469265" algn="l"/>
                    <a:tab pos="469900" algn="l"/>
                  </a:tabLst>
                </a:pP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Assume 3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𝑥</m:t>
                        </m:r>
                      </m:e>
                      <m:sub>
                        <m:r>
                          <a:rPr lang="ar-AE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1</m:t>
                        </m:r>
                      </m:sub>
                    </m:sSub>
                    <m:r>
                      <a:rPr lang="ar-AE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=#</m:t>
                    </m:r>
                    <m:r>
                      <m:rPr>
                        <m:sty m:val="p"/>
                      </m:rPr>
                      <a:rPr lang="zh-CN" altLang="ar-AE" sz="1900" i="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bed</m:t>
                    </m:r>
                    <m:r>
                      <a:rPr lang="zh-CN" altLang="ar-AE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𝑠</m:t>
                    </m:r>
                    <m:r>
                      <a:rPr lang="ar-AE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, </m:t>
                    </m:r>
                    <m:r>
                      <a:rPr lang="en-US" altLang="zh-CN" sz="1900" b="0" i="0" spc="-10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  <m:sSub>
                      <m:sSubPr>
                        <m:ctrlPr>
                          <a:rPr lang="ar-AE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𝑥</m:t>
                        </m:r>
                      </m:e>
                      <m:sub>
                        <m:r>
                          <a:rPr lang="ar-AE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2</m:t>
                        </m:r>
                      </m:sub>
                    </m:sSub>
                    <m:r>
                      <a:rPr lang="ar-AE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=#</m:t>
                    </m:r>
                    <m:r>
                      <m:rPr>
                        <m:sty m:val="p"/>
                      </m:rPr>
                      <a:rPr lang="zh-CN" altLang="ar-AE" sz="1900" i="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bat</m:t>
                    </m:r>
                    <m:r>
                      <m:rPr>
                        <m:sty m:val="p"/>
                      </m:rPr>
                      <a:rPr lang="ar-AE" altLang="zh-CN" sz="1900" i="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h</m:t>
                    </m:r>
                    <m:r>
                      <m:rPr>
                        <m:sty m:val="p"/>
                      </m:rPr>
                      <a:rPr lang="zh-CN" altLang="ar-AE" sz="1900" i="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s</m:t>
                    </m:r>
                    <m:r>
                      <a:rPr lang="ar-AE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, </m:t>
                    </m:r>
                    <m:r>
                      <a:rPr lang="en-US" altLang="zh-CN" sz="1900" b="0" i="1" spc="-10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  <m:sSub>
                      <m:sSubPr>
                        <m:ctrlPr>
                          <a:rPr lang="ar-AE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𝑥</m:t>
                        </m:r>
                      </m:e>
                      <m:sub>
                        <m:r>
                          <a:rPr lang="ar-AE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3</m:t>
                        </m:r>
                      </m:sub>
                    </m:sSub>
                    <m:r>
                      <a:rPr lang="ar-AE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=</m:t>
                    </m:r>
                    <m:r>
                      <m:rPr>
                        <m:sty m:val="p"/>
                      </m:rPr>
                      <a:rPr lang="zh-CN" altLang="ar-AE" sz="1900" i="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living</m:t>
                    </m:r>
                    <m:r>
                      <a:rPr lang="zh-CN" altLang="ar-AE" sz="1900" i="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900" i="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sqft</m:t>
                    </m:r>
                    <m:r>
                      <a:rPr lang="zh-CN" altLang="ar-AE" sz="1900" i="0" spc="-10" dirty="0" err="1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</m:oMath>
                </a14:m>
                <a:endParaRPr lang="ar-AE" sz="1900" spc="-10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endParaRPr>
              </a:p>
              <a:p>
                <a:pPr marL="469900" lvl="1" indent="-228600">
                  <a:lnSpc>
                    <a:spcPct val="100000"/>
                  </a:lnSpc>
                  <a:spcBef>
                    <a:spcPts val="1260"/>
                  </a:spcBef>
                  <a:buChar char="•"/>
                  <a:tabLst>
                    <a:tab pos="469265" algn="l"/>
                    <a:tab pos="469900" algn="l"/>
                  </a:tabLst>
                </a:pP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 predicted price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acc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𝑦</m:t>
                        </m:r>
                      </m:e>
                    </m:acc>
                    <m:r>
                      <a:rPr lang="ar-AE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=</m:t>
                    </m:r>
                    <m:sSub>
                      <m:sSubPr>
                        <m:ctrlPr>
                          <a:rPr lang="en-US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𝑤</m:t>
                        </m:r>
                      </m:e>
                      <m:sub>
                        <m:r>
                          <a:rPr lang="ar-AE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𝑥</m:t>
                        </m:r>
                      </m:e>
                      <m:sub>
                        <m:r>
                          <a:rPr lang="ar-AE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1</m:t>
                        </m:r>
                      </m:sub>
                    </m:sSub>
                    <m:r>
                      <a:rPr lang="ar-AE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+</m:t>
                    </m:r>
                    <m:sSub>
                      <m:sSubPr>
                        <m:ctrlPr>
                          <a:rPr lang="en-US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𝑤</m:t>
                        </m:r>
                      </m:e>
                      <m:sub>
                        <m:r>
                          <a:rPr lang="ar-AE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𝑥</m:t>
                        </m:r>
                      </m:e>
                      <m:sub>
                        <m:r>
                          <a:rPr lang="ar-AE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2</m:t>
                        </m:r>
                      </m:sub>
                    </m:sSub>
                    <m:r>
                      <a:rPr lang="ar-AE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+</m:t>
                    </m:r>
                    <m:sSub>
                      <m:sSubPr>
                        <m:ctrlPr>
                          <a:rPr lang="en-US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𝑤</m:t>
                        </m:r>
                      </m:e>
                      <m:sub>
                        <m:r>
                          <a:rPr lang="ar-AE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𝑥</m:t>
                        </m:r>
                      </m:e>
                      <m:sub>
                        <m:r>
                          <a:rPr lang="ar-AE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3</m:t>
                        </m:r>
                      </m:sub>
                    </m:sSub>
                    <m:r>
                      <a:rPr lang="en-US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+</m:t>
                    </m:r>
                    <m:r>
                      <a:rPr lang="zh-CN" altLang="ar-AE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𝑏</m:t>
                    </m:r>
                    <m:r>
                      <a:rPr lang="zh-CN" altLang="ar-AE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</m:oMath>
                </a14:m>
                <a:endParaRPr lang="ar-AE" sz="1900" spc="-10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endParaRPr>
              </a:p>
              <a:p>
                <a:pPr marL="469900" lvl="1" indent="-228600">
                  <a:lnSpc>
                    <a:spcPct val="100000"/>
                  </a:lnSpc>
                  <a:spcBef>
                    <a:spcPts val="1000"/>
                  </a:spcBef>
                  <a:buChar char="•"/>
                  <a:tabLst>
                    <a:tab pos="469265" algn="l"/>
                    <a:tab pos="469900" algn="l"/>
                  </a:tabLst>
                </a:pP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en-US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𝑤</m:t>
                        </m:r>
                      </m:e>
                      <m:sub>
                        <m:r>
                          <a:rPr lang="en-US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1</m:t>
                        </m:r>
                      </m:sub>
                    </m:sSub>
                    <m:r>
                      <a:rPr lang="en-US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, </m:t>
                    </m:r>
                    <m:sSub>
                      <m:sSubPr>
                        <m:ctrlPr>
                          <a:rPr lang="en-US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en-US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𝑤</m:t>
                        </m:r>
                      </m:e>
                      <m:sub>
                        <m:r>
                          <a:rPr lang="en-US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2</m:t>
                        </m:r>
                      </m:sub>
                    </m:sSub>
                    <m:r>
                      <a:rPr lang="en-US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, </m:t>
                    </m:r>
                    <m:sSub>
                      <m:sSubPr>
                        <m:ctrlPr>
                          <a:rPr lang="en-US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en-US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𝑤</m:t>
                        </m:r>
                      </m:e>
                      <m:sub>
                        <m:r>
                          <a:rPr lang="en-US" altLang="zh-CN" sz="19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3</m:t>
                        </m:r>
                      </m:sub>
                    </m:sSub>
                    <m:r>
                      <a:rPr lang="en-US" altLang="zh-CN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</m:oMath>
                </a14:m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and bias </a:t>
                </a:r>
                <a14:m>
                  <m:oMath xmlns:m="http://schemas.openxmlformats.org/officeDocument/2006/math">
                    <m:r>
                      <a:rPr lang="zh-CN" altLang="en-US" sz="19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𝑏</m:t>
                    </m:r>
                  </m:oMath>
                </a14:m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will be learnt from training data</a:t>
                </a:r>
              </a:p>
              <a:p>
                <a:pPr marL="280670" indent="-217170">
                  <a:lnSpc>
                    <a:spcPct val="100000"/>
                  </a:lnSpc>
                  <a:spcBef>
                    <a:spcPts val="910"/>
                  </a:spcBef>
                  <a:buChar char="•"/>
                  <a:tabLst>
                    <a:tab pos="280035" algn="l"/>
                    <a:tab pos="280670" algn="l"/>
                  </a:tabLst>
                </a:pP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general,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given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data</a:t>
                </a:r>
                <a:r>
                  <a:rPr lang="en-US" sz="2200" spc="-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                         </a:t>
                </a:r>
                <a:r>
                  <a:rPr lang="zh-CN" altLang="en-US" sz="2200" spc="-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  </a:t>
                </a:r>
                <a:r>
                  <a:rPr lang="en-US" sz="2200" spc="-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,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linear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regression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predicts</a:t>
                </a:r>
              </a:p>
              <a:p>
                <a:pPr marL="280670" indent="-217170">
                  <a:lnSpc>
                    <a:spcPct val="100000"/>
                  </a:lnSpc>
                  <a:spcBef>
                    <a:spcPts val="910"/>
                  </a:spcBef>
                  <a:buChar char="•"/>
                  <a:tabLst>
                    <a:tab pos="280035" algn="l"/>
                    <a:tab pos="280670" algn="l"/>
                  </a:tabLst>
                </a:pPr>
                <a:endParaRPr lang="en-US" sz="2200" spc="-15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13" y="831942"/>
                <a:ext cx="8952865" cy="2744982"/>
              </a:xfrm>
              <a:prstGeom prst="rect">
                <a:avLst/>
              </a:prstGeom>
              <a:blipFill>
                <a:blip r:embed="rId2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6B361D6-92B5-99EF-D70C-60AD165820FC}"/>
                  </a:ext>
                </a:extLst>
              </p:cNvPr>
              <p:cNvSpPr txBox="1"/>
              <p:nvPr/>
            </p:nvSpPr>
            <p:spPr>
              <a:xfrm>
                <a:off x="2860774" y="2743010"/>
                <a:ext cx="22446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6B361D6-92B5-99EF-D70C-60AD16582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774" y="2743010"/>
                <a:ext cx="22446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7988E8-F0AA-CC3B-3724-CFD16A267BA4}"/>
                  </a:ext>
                </a:extLst>
              </p:cNvPr>
              <p:cNvSpPr txBox="1"/>
              <p:nvPr/>
            </p:nvSpPr>
            <p:spPr>
              <a:xfrm>
                <a:off x="838200" y="3239934"/>
                <a:ext cx="665603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09575">
                  <a:lnSpc>
                    <a:spcPct val="100000"/>
                  </a:lnSpc>
                  <a:spcBef>
                    <a:spcPts val="944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l-PL" altLang="zh-CN" sz="1800" i="1" spc="355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0" i="1" spc="355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l-PL" altLang="zh-CN" sz="1800" i="1" spc="35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=</m:t>
                      </m:r>
                      <m:r>
                        <a:rPr lang="pl-PL" altLang="zh-CN" sz="1800" i="1" spc="150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pc="-80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pl-PL" altLang="zh-CN" sz="1800" i="1" spc="-80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spc="-80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pc="-80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pl-PL" altLang="zh-CN" sz="1800" i="1" spc="-80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pc="-80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80" dirty="0" smtClean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pc="-35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pl-PL" altLang="zh-CN" sz="1800" i="1" spc="-35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spc="-35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pc="-35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pl-PL" altLang="zh-CN" sz="1800" i="1" spc="-35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pc="-35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b>
                      </m:sSub>
                      <m:r>
                        <a:rPr lang="pl-PL" altLang="zh-CN" sz="1800" i="1" spc="35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+</m:t>
                      </m:r>
                      <m:r>
                        <a:rPr lang="pl-PL" altLang="zh-CN" sz="1800" i="1" spc="660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…</m:t>
                      </m:r>
                      <m:r>
                        <a:rPr lang="en-US" altLang="zh-CN" sz="1800" b="0" i="1" spc="660" dirty="0" smtClean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pc="660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Cambria"/>
                            </a:rPr>
                          </m:ctrlPr>
                        </m:sSubPr>
                        <m:e>
                          <m:r>
                            <a:rPr lang="pl-PL" altLang="zh-CN" sz="1800" i="1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pl-PL" altLang="zh-CN" sz="1800" i="1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𝑝</m:t>
                          </m:r>
                        </m:sub>
                      </m:sSub>
                      <m:r>
                        <a:rPr lang="pl-PL" altLang="zh-CN" sz="1800" i="1" spc="35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+</m:t>
                      </m:r>
                      <m:r>
                        <a:rPr lang="pl-PL" altLang="zh-CN" sz="1800" i="1" spc="10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𝑏</m:t>
                      </m:r>
                      <m:r>
                        <a:rPr lang="pl-PL" altLang="zh-CN" sz="1800" i="1" spc="80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pl-PL" altLang="zh-CN" sz="1800" i="1" spc="35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=</m:t>
                      </m:r>
                      <m:r>
                        <a:rPr lang="pl-PL" altLang="zh-CN" sz="1800" i="1" spc="150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 </m:t>
                      </m:r>
                      <m:r>
                        <a:rPr lang="pl-PL" altLang="zh-CN" sz="1800" i="1" spc="8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⟨</m:t>
                      </m:r>
                      <m:r>
                        <a:rPr lang="pl-PL" altLang="zh-CN" sz="1800" b="1" i="1" spc="8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𝒘</m:t>
                      </m:r>
                      <m:r>
                        <a:rPr lang="pl-PL" altLang="zh-CN" sz="1800" i="1" spc="8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,</m:t>
                      </m:r>
                      <m:r>
                        <a:rPr lang="pl-PL" altLang="zh-CN" sz="1800" i="1" spc="-140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 </m:t>
                      </m:r>
                      <m:r>
                        <a:rPr lang="pl-PL" altLang="zh-CN" sz="1800" b="1" i="1" spc="6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𝒙</m:t>
                      </m:r>
                      <m:r>
                        <a:rPr lang="pl-PL" altLang="zh-CN" sz="1800" i="1" spc="6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⟩</m:t>
                      </m:r>
                      <m:r>
                        <a:rPr lang="pl-PL" altLang="zh-CN" sz="1800" i="1" spc="10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 </m:t>
                      </m:r>
                      <m:r>
                        <a:rPr lang="pl-PL" altLang="zh-CN" sz="1800" i="1" spc="35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+</m:t>
                      </m:r>
                      <m:r>
                        <a:rPr lang="pl-PL" altLang="zh-CN" sz="1800" i="1" spc="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 </m:t>
                      </m:r>
                      <m:r>
                        <a:rPr lang="pl-PL" altLang="zh-CN" sz="1800" i="1" spc="10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𝑏</m:t>
                      </m:r>
                    </m:oMath>
                  </m:oMathPara>
                </a14:m>
                <a:endParaRPr lang="pl-PL" altLang="zh-CN" sz="1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7988E8-F0AA-CC3B-3724-CFD16A267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9934"/>
                <a:ext cx="6656032" cy="390748"/>
              </a:xfrm>
              <a:prstGeom prst="rect">
                <a:avLst/>
              </a:prstGeom>
              <a:blipFill>
                <a:blip r:embed="rId4"/>
                <a:stretch>
                  <a:fillRect t="-4615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10">
            <a:extLst>
              <a:ext uri="{FF2B5EF4-FFF2-40B4-BE49-F238E27FC236}">
                <a16:creationId xmlns:a16="http://schemas.microsoft.com/office/drawing/2014/main" id="{E6509BF1-535B-16E0-A959-B4AC7278E3BB}"/>
              </a:ext>
            </a:extLst>
          </p:cNvPr>
          <p:cNvSpPr txBox="1"/>
          <p:nvPr/>
        </p:nvSpPr>
        <p:spPr>
          <a:xfrm>
            <a:off x="1524000" y="4018157"/>
            <a:ext cx="3581400" cy="971550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38100" lvl="0">
              <a:lnSpc>
                <a:spcPct val="100000"/>
              </a:lnSpc>
              <a:spcBef>
                <a:spcPts val="130"/>
              </a:spcBef>
            </a:pPr>
            <a:r>
              <a:rPr lang="en-US" sz="1500" i="1" spc="-70" dirty="0">
                <a:solidFill>
                  <a:srgbClr val="008000"/>
                </a:solidFill>
                <a:latin typeface="Courier New"/>
                <a:ea typeface="等线"/>
              </a:rPr>
              <a:t>#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 weight w has shape (p,</a:t>
            </a:r>
            <a:r>
              <a:rPr lang="en-US" sz="1500" i="1" spc="5" dirty="0">
                <a:solidFill>
                  <a:srgbClr val="008000"/>
                </a:solidFill>
                <a:latin typeface="Courier New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1)</a:t>
            </a:r>
            <a:endParaRPr lang="en-US" sz="1500" i="1" dirty="0">
              <a:solidFill>
                <a:srgbClr val="008000"/>
              </a:solidFill>
              <a:latin typeface="Courier New"/>
            </a:endParaRPr>
          </a:p>
          <a:p>
            <a:pPr marL="38100" lvl="0">
              <a:lnSpc>
                <a:spcPct val="100000"/>
              </a:lnSpc>
              <a:spcBef>
                <a:spcPts val="130"/>
              </a:spcBef>
            </a:pP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#</a:t>
            </a:r>
            <a:r>
              <a:rPr lang="en-US" sz="150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spc="15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bias</a:t>
            </a:r>
            <a:r>
              <a:rPr lang="en-US" sz="150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spc="15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b</a:t>
            </a:r>
            <a:r>
              <a:rPr lang="en-US" sz="150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spc="15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is</a:t>
            </a:r>
            <a:r>
              <a:rPr lang="en-US" sz="150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spc="15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a</a:t>
            </a:r>
            <a:r>
              <a:rPr lang="en-US" sz="150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spc="150" dirty="0">
                <a:solidFill>
                  <a:srgbClr val="008000"/>
                </a:solidFill>
                <a:latin typeface="Times New Roman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scalar</a:t>
            </a:r>
            <a:endParaRPr sz="2325" baseline="23297" dirty="0">
              <a:latin typeface="Cambria"/>
            </a:endParaRPr>
          </a:p>
          <a:p>
            <a:pPr marL="12700" lvl="0">
              <a:lnSpc>
                <a:spcPct val="100000"/>
              </a:lnSpc>
              <a:spcBef>
                <a:spcPts val="100"/>
              </a:spcBef>
            </a:pP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#</a:t>
            </a:r>
            <a:r>
              <a:rPr lang="en-US" sz="1500" i="1" spc="-10" dirty="0">
                <a:solidFill>
                  <a:srgbClr val="008000"/>
                </a:solidFill>
                <a:latin typeface="Courier New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data</a:t>
            </a:r>
            <a:r>
              <a:rPr lang="en-US" sz="1500" i="1" spc="-5" dirty="0">
                <a:solidFill>
                  <a:srgbClr val="008000"/>
                </a:solidFill>
                <a:latin typeface="Courier New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x</a:t>
            </a:r>
            <a:r>
              <a:rPr lang="en-US" sz="1500" i="1" spc="-10" dirty="0">
                <a:solidFill>
                  <a:srgbClr val="008000"/>
                </a:solidFill>
                <a:latin typeface="Courier New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has</a:t>
            </a:r>
            <a:r>
              <a:rPr lang="en-US" sz="1500" i="1" spc="-5" dirty="0">
                <a:solidFill>
                  <a:srgbClr val="008000"/>
                </a:solidFill>
                <a:latin typeface="Courier New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shape</a:t>
            </a:r>
            <a:r>
              <a:rPr lang="en-US" sz="1500" i="1" spc="-10" dirty="0">
                <a:solidFill>
                  <a:srgbClr val="008000"/>
                </a:solidFill>
                <a:latin typeface="Courier New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(p,</a:t>
            </a:r>
            <a:r>
              <a:rPr lang="en-US" sz="1500" i="1" spc="-5" dirty="0">
                <a:solidFill>
                  <a:srgbClr val="008000"/>
                </a:solidFill>
                <a:latin typeface="Courier New"/>
                <a:ea typeface="等线"/>
              </a:rPr>
              <a:t> </a:t>
            </a:r>
            <a:r>
              <a:rPr lang="en-US" sz="1500" i="1" dirty="0">
                <a:solidFill>
                  <a:srgbClr val="008000"/>
                </a:solidFill>
                <a:latin typeface="Courier New"/>
                <a:ea typeface="等线"/>
              </a:rPr>
              <a:t>1) </a:t>
            </a:r>
            <a:r>
              <a:rPr lang="en-US" sz="1500" i="1" spc="-890" dirty="0">
                <a:solidFill>
                  <a:srgbClr val="008000"/>
                </a:solidFill>
                <a:latin typeface="Courier New"/>
                <a:ea typeface="等线"/>
              </a:rPr>
              <a:t> </a:t>
            </a:r>
          </a:p>
          <a:p>
            <a:pPr marL="12700" lvl="0">
              <a:lnSpc>
                <a:spcPct val="100000"/>
              </a:lnSpc>
              <a:spcBef>
                <a:spcPts val="100"/>
              </a:spcBef>
            </a:pPr>
            <a:r>
              <a:rPr lang="en-US" sz="1500" i="1" dirty="0" err="1">
                <a:solidFill>
                  <a:srgbClr val="001080"/>
                </a:solidFill>
                <a:latin typeface="Courier New"/>
                <a:ea typeface="等线"/>
              </a:rPr>
              <a:t>y_hat</a:t>
            </a:r>
            <a:r>
              <a:rPr lang="en-US" sz="1500" i="1" spc="-10" dirty="0">
                <a:solidFill>
                  <a:srgbClr val="001080"/>
                </a:solidFill>
                <a:latin typeface="Courier New"/>
                <a:ea typeface="等线"/>
              </a:rPr>
              <a:t> </a:t>
            </a:r>
            <a:r>
              <a:rPr lang="en-US" sz="1500" i="1" dirty="0">
                <a:latin typeface="Courier New"/>
                <a:ea typeface="等线"/>
              </a:rPr>
              <a:t>=</a:t>
            </a:r>
            <a:r>
              <a:rPr lang="en-US" sz="1500" i="1" spc="-5" dirty="0">
                <a:latin typeface="Courier New"/>
                <a:ea typeface="等线"/>
              </a:rPr>
              <a:t> </a:t>
            </a:r>
            <a:r>
              <a:rPr lang="en-US" sz="1500" i="1" dirty="0">
                <a:latin typeface="Courier New"/>
                <a:ea typeface="等线"/>
              </a:rPr>
              <a:t>(x*w).sum()</a:t>
            </a:r>
            <a:r>
              <a:rPr lang="en-US" sz="1500" i="1" spc="-10" dirty="0">
                <a:latin typeface="Courier New"/>
                <a:ea typeface="等线"/>
              </a:rPr>
              <a:t> </a:t>
            </a:r>
            <a:r>
              <a:rPr lang="en-US" sz="1500" i="1" dirty="0">
                <a:latin typeface="Courier New"/>
                <a:ea typeface="等线"/>
              </a:rPr>
              <a:t>+</a:t>
            </a:r>
            <a:r>
              <a:rPr lang="en-US" sz="1500" i="1" spc="-5" dirty="0">
                <a:latin typeface="Courier New"/>
                <a:ea typeface="等线"/>
              </a:rPr>
              <a:t> </a:t>
            </a:r>
            <a:r>
              <a:rPr lang="en-US" sz="1500" i="1" dirty="0">
                <a:solidFill>
                  <a:srgbClr val="001080"/>
                </a:solidFill>
                <a:latin typeface="Courier New"/>
                <a:ea typeface="等线"/>
              </a:rPr>
              <a:t>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F64D74-7B01-4B23-9006-4604C3E5EB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29162E-47A2-4151-B188-E2C0E3161A52}"/>
                  </a:ext>
                </a:extLst>
              </p:cNvPr>
              <p:cNvSpPr txBox="1"/>
              <p:nvPr/>
            </p:nvSpPr>
            <p:spPr>
              <a:xfrm>
                <a:off x="222445" y="3610866"/>
                <a:ext cx="7297187" cy="407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6990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126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>
                    <a:tab pos="469265" algn="l"/>
                    <a:tab pos="469900" algn="l"/>
                  </a:tabLst>
                  <a:defRPr/>
                </a:pPr>
                <a:r>
                  <a:rPr kumimoji="0" lang="en-US" altLang="zh-CN" sz="19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Roboto Lt"/>
                  </a:rPr>
                  <a:t>Code: Trainable weights </a:t>
                </a:r>
                <a14:m>
                  <m:oMath xmlns:m="http://schemas.openxmlformats.org/officeDocument/2006/math">
                    <m:r>
                      <a:rPr kumimoji="0" lang="en-US" altLang="zh-CN" sz="190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1D1D1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Roboto Lt"/>
                      </a:rPr>
                      <m:t>𝒘</m:t>
                    </m:r>
                    <m:r>
                      <a:rPr kumimoji="0" lang="en-US" altLang="zh-CN" sz="190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1D1D1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Roboto Lt"/>
                      </a:rPr>
                      <m:t>=[</m:t>
                    </m:r>
                    <m:sSub>
                      <m:sSubPr>
                        <m:ctrlPr>
                          <a:rPr kumimoji="0" lang="en-US" altLang="zh-CN" sz="1900" b="0" i="1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srgbClr val="1D1D1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Roboto Lt"/>
                          </a:rPr>
                        </m:ctrlPr>
                      </m:sSubPr>
                      <m:e>
                        <m:r>
                          <a:rPr kumimoji="0" lang="en-US" altLang="zh-CN" sz="1900" b="0" i="0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srgbClr val="1D1D1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Roboto Lt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900" b="0" i="0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srgbClr val="1D1D1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Roboto Lt"/>
                          </a:rPr>
                          <m:t>1</m:t>
                        </m:r>
                      </m:sub>
                    </m:sSub>
                    <m:r>
                      <a:rPr kumimoji="0" lang="en-US" altLang="zh-CN" sz="190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1D1D1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Roboto Lt"/>
                      </a:rPr>
                      <m:t>, </m:t>
                    </m:r>
                    <m:sSub>
                      <m:sSubPr>
                        <m:ctrlPr>
                          <a:rPr kumimoji="0" lang="en-US" altLang="zh-CN" sz="1900" b="0" i="1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srgbClr val="1D1D1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Roboto Lt"/>
                          </a:rPr>
                        </m:ctrlPr>
                      </m:sSubPr>
                      <m:e>
                        <m:r>
                          <a:rPr kumimoji="0" lang="en-US" altLang="zh-CN" sz="1900" b="0" i="0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srgbClr val="1D1D1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Roboto Lt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900" b="0" i="0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srgbClr val="1D1D1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Roboto Lt"/>
                          </a:rPr>
                          <m:t>2</m:t>
                        </m:r>
                      </m:sub>
                    </m:sSub>
                    <m:r>
                      <a:rPr kumimoji="0" lang="en-US" altLang="zh-CN" sz="190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1D1D1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Roboto Lt"/>
                      </a:rPr>
                      <m:t>, …,</m:t>
                    </m:r>
                    <m:sSub>
                      <m:sSubPr>
                        <m:ctrlPr>
                          <a:rPr kumimoji="0" lang="en-US" altLang="zh-CN" sz="1900" b="0" i="1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srgbClr val="1D1D1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Roboto Lt"/>
                          </a:rPr>
                        </m:ctrlPr>
                      </m:sSubPr>
                      <m:e>
                        <m:r>
                          <a:rPr kumimoji="0" lang="en-US" altLang="zh-CN" sz="1900" b="0" i="0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srgbClr val="1D1D1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Roboto Lt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900" b="0" i="0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srgbClr val="1D1D1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Roboto Lt"/>
                          </a:rPr>
                          <m:t>𝑝</m:t>
                        </m:r>
                      </m:sub>
                    </m:sSub>
                    <m:r>
                      <a:rPr kumimoji="0" lang="en-US" altLang="zh-CN" sz="190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1D1D1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Roboto Lt"/>
                      </a:rPr>
                      <m:t>]  </m:t>
                    </m:r>
                  </m:oMath>
                </a14:m>
                <a:r>
                  <a:rPr kumimoji="0" lang="en-US" altLang="zh-CN" sz="19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Roboto Lt"/>
                  </a:rPr>
                  <a:t>and bias </a:t>
                </a:r>
                <a14:m>
                  <m:oMath xmlns:m="http://schemas.openxmlformats.org/officeDocument/2006/math">
                    <m:r>
                      <a:rPr kumimoji="0" lang="en-US" altLang="zh-CN" sz="190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1D1D1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Roboto Lt"/>
                      </a:rPr>
                      <m:t>𝑏</m:t>
                    </m:r>
                  </m:oMath>
                </a14:m>
                <a:endParaRPr kumimoji="0" lang="en-US" altLang="zh-CN" sz="1900" b="0" i="0" u="none" strike="noStrike" kern="1200" cap="none" spc="-10" normalizeH="0" baseline="0" noProof="0" dirty="0">
                  <a:ln>
                    <a:noFill/>
                  </a:ln>
                  <a:solidFill>
                    <a:srgbClr val="1D1D1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Roboto Lt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29162E-47A2-4151-B188-E2C0E316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45" y="3610866"/>
                <a:ext cx="7297187" cy="407291"/>
              </a:xfrm>
              <a:prstGeom prst="rect">
                <a:avLst/>
              </a:prstGeom>
              <a:blipFill>
                <a:blip r:embed="rId5"/>
                <a:stretch>
                  <a:fillRect t="-7463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8800" y="2243251"/>
            <a:ext cx="2235200" cy="3175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2950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Objective</a:t>
            </a:r>
            <a:r>
              <a:rPr spc="-65" dirty="0"/>
              <a:t> </a:t>
            </a:r>
            <a:r>
              <a:rPr spc="-30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50298" y="819150"/>
                <a:ext cx="7932188" cy="1221873"/>
              </a:xfrm>
              <a:prstGeom prst="rect">
                <a:avLst/>
              </a:prstGeom>
            </p:spPr>
            <p:txBody>
              <a:bodyPr vert="horz" wrap="square" lIns="0" tIns="16510" rIns="0" bIns="0" rtlCol="0">
                <a:spAutoFit/>
              </a:bodyPr>
              <a:lstStyle/>
              <a:p>
                <a:pPr marL="218440" indent="-205740">
                  <a:lnSpc>
                    <a:spcPct val="100000"/>
                  </a:lnSpc>
                  <a:spcBef>
                    <a:spcPts val="130"/>
                  </a:spcBef>
                  <a:buChar char="•"/>
                  <a:tabLst>
                    <a:tab pos="218440" algn="l"/>
                  </a:tabLst>
                </a:pPr>
                <a:r>
                  <a:rPr lang="en-US"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Collect </a:t>
                </a:r>
                <a14:m>
                  <m:oMath xmlns:m="http://schemas.openxmlformats.org/officeDocument/2006/math">
                    <m:r>
                      <a:rPr lang="en-US" sz="2200" spc="5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𝑛</m:t>
                    </m:r>
                  </m:oMath>
                </a14:m>
                <a:r>
                  <a:rPr lang="en-US"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training examples</a:t>
                </a:r>
                <a:r>
                  <a:rPr lang="en-US" sz="2200" baseline="1424" dirty="0"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925" b="1" i="1" baseline="1424" smtClean="0">
                        <a:latin typeface="Cambria Math" panose="02040503050406030204" pitchFamily="18" charset="0"/>
                        <a:cs typeface="Roboto Lt"/>
                      </a:rPr>
                      <m:t>𝑿</m:t>
                    </m:r>
                    <m:r>
                      <a:rPr lang="en-US" sz="2925" b="0" i="1" baseline="1424" smtClean="0">
                        <a:latin typeface="Cambria Math" panose="02040503050406030204" pitchFamily="18" charset="0"/>
                        <a:cs typeface="Roboto Lt"/>
                      </a:rPr>
                      <m:t>=</m:t>
                    </m:r>
                    <m:sSup>
                      <m:sSupPr>
                        <m:ctrlPr>
                          <a:rPr lang="en-US" sz="2925" b="0" i="1" baseline="1424" smtClean="0"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925" b="0" i="1" baseline="1424" smtClean="0">
                                <a:latin typeface="Cambria Math" panose="02040503050406030204" pitchFamily="18" charset="0"/>
                                <a:cs typeface="Roboto L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</m:ctrlPr>
                              </m:sSubPr>
                              <m:e>
                                <m:r>
                                  <a:rPr lang="en-US" sz="2925" b="1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925" b="0" i="1" baseline="1424" smtClean="0">
                                <a:latin typeface="Cambria Math" panose="02040503050406030204" pitchFamily="18" charset="0"/>
                                <a:cs typeface="Roboto Lt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</m:ctrlPr>
                              </m:sSubPr>
                              <m:e>
                                <m:r>
                                  <a:rPr lang="en-US" sz="2925" b="1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925" b="0" i="1" baseline="1424" smtClean="0">
                                <a:latin typeface="Cambria Math" panose="02040503050406030204" pitchFamily="18" charset="0"/>
                                <a:cs typeface="Roboto Lt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</m:ctrlPr>
                              </m:sSubPr>
                              <m:e>
                                <m:r>
                                  <a:rPr lang="en-US" sz="2925" b="1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925" b="0" i="1" baseline="1424" smtClean="0">
                            <a:latin typeface="Cambria Math" panose="02040503050406030204" pitchFamily="18" charset="0"/>
                            <a:cs typeface="Roboto Lt"/>
                          </a:rPr>
                          <m:t>𝑇</m:t>
                        </m:r>
                      </m:sup>
                    </m:sSup>
                    <m:r>
                      <a:rPr lang="en-US" sz="2925" b="0" i="1" baseline="1424" smtClean="0">
                        <a:latin typeface="Cambria Math" panose="02040503050406030204" pitchFamily="18" charset="0"/>
                        <a:cs typeface="Roboto Lt"/>
                      </a:rPr>
                      <m:t>∈</m:t>
                    </m:r>
                    <m:sSup>
                      <m:sSupPr>
                        <m:ctrlPr>
                          <a:rPr lang="en-US" sz="2925" b="0" i="1" baseline="1424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Lt"/>
                          </a:rPr>
                        </m:ctrlPr>
                      </m:sSupPr>
                      <m:e>
                        <m:r>
                          <a:rPr lang="en-US" sz="2925" b="0" i="1" baseline="1424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Lt"/>
                          </a:rPr>
                          <m:t>ℝ</m:t>
                        </m:r>
                      </m:e>
                      <m:sup>
                        <m:r>
                          <a:rPr lang="en-US" sz="2925" b="0" i="1" baseline="1424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Lt"/>
                          </a:rPr>
                          <m:t>𝑛</m:t>
                        </m:r>
                        <m:r>
                          <a:rPr lang="en-US" altLang="zh-CN" sz="2925" b="0" i="1" baseline="1424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Lt"/>
                          </a:rPr>
                          <m:t>×</m:t>
                        </m:r>
                        <m:r>
                          <a:rPr lang="en-US" altLang="zh-CN" sz="2925" b="0" i="1" baseline="1424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Lt"/>
                          </a:rPr>
                          <m:t>𝑝</m:t>
                        </m:r>
                      </m:sup>
                    </m:sSup>
                  </m:oMath>
                </a14:m>
                <a:endParaRPr lang="en-US" sz="2925" baseline="1424" dirty="0">
                  <a:latin typeface="Times New Roman" panose="02020603050405020304" pitchFamily="18" charset="0"/>
                  <a:cs typeface="Roboto Lt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218440" algn="l"/>
                  </a:tabLst>
                </a:pPr>
                <a:r>
                  <a:rPr lang="en-US" sz="2925" baseline="1424" dirty="0">
                    <a:latin typeface="Times New Roman" panose="02020603050405020304" pitchFamily="18" charset="0"/>
                    <a:cs typeface="Roboto Lt"/>
                  </a:rPr>
                  <a:t>    with labels </a:t>
                </a:r>
                <a14:m>
                  <m:oMath xmlns:m="http://schemas.openxmlformats.org/officeDocument/2006/math">
                    <m:r>
                      <a:rPr lang="en-US" sz="2925" b="1" i="1" baseline="1424" smtClean="0">
                        <a:latin typeface="Cambria Math" panose="02040503050406030204" pitchFamily="18" charset="0"/>
                        <a:cs typeface="Roboto Lt"/>
                      </a:rPr>
                      <m:t>𝒚</m:t>
                    </m:r>
                    <m:r>
                      <a:rPr lang="en-US" sz="2925" b="0" i="1" baseline="1424" smtClean="0">
                        <a:latin typeface="Cambria Math" panose="02040503050406030204" pitchFamily="18" charset="0"/>
                        <a:cs typeface="Roboto Lt"/>
                      </a:rPr>
                      <m:t>=</m:t>
                    </m:r>
                    <m:sSup>
                      <m:sSupPr>
                        <m:ctrlPr>
                          <a:rPr lang="en-US" sz="2925" b="0" i="1" baseline="1424" smtClean="0"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925" b="0" i="1" baseline="1424" smtClean="0">
                                <a:latin typeface="Cambria Math" panose="02040503050406030204" pitchFamily="18" charset="0"/>
                                <a:cs typeface="Roboto L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</m:ctrlPr>
                              </m:sSubPr>
                              <m:e>
                                <m: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925" b="0" i="1" baseline="1424" smtClean="0">
                                <a:latin typeface="Cambria Math" panose="02040503050406030204" pitchFamily="18" charset="0"/>
                                <a:cs typeface="Roboto Lt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</m:ctrlPr>
                              </m:sSubPr>
                              <m:e>
                                <m: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925" b="0" i="1" baseline="1424" smtClean="0">
                                    <a:latin typeface="Cambria Math" panose="02040503050406030204" pitchFamily="18" charset="0"/>
                                    <a:cs typeface="Roboto Lt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925" b="0" i="1" baseline="1424" smtClean="0">
                            <a:latin typeface="Cambria Math" panose="02040503050406030204" pitchFamily="18" charset="0"/>
                            <a:cs typeface="Roboto Lt"/>
                          </a:rPr>
                          <m:t>𝑇</m:t>
                        </m:r>
                      </m:sup>
                    </m:sSup>
                    <m:r>
                      <a:rPr lang="en-US" sz="2925" b="0" i="1" baseline="1424" smtClean="0">
                        <a:latin typeface="Cambria Math" panose="02040503050406030204" pitchFamily="18" charset="0"/>
                        <a:cs typeface="Roboto Lt"/>
                      </a:rPr>
                      <m:t>∈</m:t>
                    </m:r>
                    <m:sSup>
                      <m:sSupPr>
                        <m:ctrlPr>
                          <a:rPr lang="en-US" sz="2925" i="1" baseline="1424"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pPr>
                      <m:e>
                        <m:r>
                          <a:rPr lang="en-US" sz="2925" i="1" baseline="1424">
                            <a:latin typeface="Cambria Math" panose="02040503050406030204" pitchFamily="18" charset="0"/>
                            <a:cs typeface="Roboto Lt"/>
                          </a:rPr>
                          <m:t>ℝ</m:t>
                        </m:r>
                      </m:e>
                      <m:sup>
                        <m:r>
                          <a:rPr lang="en-US" sz="2925" i="1" baseline="1424" smtClean="0">
                            <a:latin typeface="Cambria Math" panose="02040503050406030204" pitchFamily="18" charset="0"/>
                            <a:cs typeface="Roboto Lt"/>
                          </a:rPr>
                          <m:t>𝑛</m:t>
                        </m:r>
                      </m:sup>
                    </m:sSup>
                  </m:oMath>
                </a14:m>
                <a:endParaRPr lang="en-US" sz="2925" baseline="1424" dirty="0">
                  <a:latin typeface="Times New Roman" panose="02020603050405020304" pitchFamily="18" charset="0"/>
                  <a:cs typeface="Roboto Lt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30"/>
                  </a:spcBef>
                  <a:tabLst>
                    <a:tab pos="218440" algn="l"/>
                  </a:tabLst>
                </a:pPr>
                <a:r>
                  <a:rPr lang="en-US" sz="2925" baseline="1424" dirty="0">
                    <a:latin typeface="Times New Roman" panose="02020603050405020304" pitchFamily="18" charset="0"/>
                    <a:cs typeface="Roboto Lt"/>
                  </a:rPr>
                  <a:t>	</a:t>
                </a:r>
                <a:endParaRPr sz="2925" baseline="1424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98" y="819150"/>
                <a:ext cx="7932188" cy="1221873"/>
              </a:xfrm>
              <a:prstGeom prst="rect">
                <a:avLst/>
              </a:prstGeom>
              <a:blipFill>
                <a:blip r:embed="rId2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354780" y="1900592"/>
            <a:ext cx="7430388" cy="86305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79425" indent="-238760">
              <a:lnSpc>
                <a:spcPct val="100000"/>
              </a:lnSpc>
              <a:spcBef>
                <a:spcPts val="110"/>
              </a:spcBef>
              <a:buChar char="•"/>
              <a:tabLst>
                <a:tab pos="479425" algn="l"/>
                <a:tab pos="480059" algn="l"/>
              </a:tabLst>
            </a:pP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</a:rPr>
              <a:t>E.g. house listings and sold prices</a:t>
            </a:r>
          </a:p>
          <a:p>
            <a:pPr marL="218440" indent="-205740">
              <a:lnSpc>
                <a:spcPct val="100000"/>
              </a:lnSpc>
              <a:spcBef>
                <a:spcPts val="1665"/>
              </a:spcBef>
              <a:buChar char="•"/>
              <a:tabLst>
                <a:tab pos="218440" algn="l"/>
              </a:tabLst>
            </a:pP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</a:rPr>
              <a:t>Objective: minimize the mean square error (MSE)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CC3469-2B80-47E4-93F1-FDA2229FE2F3}"/>
              </a:ext>
            </a:extLst>
          </p:cNvPr>
          <p:cNvGrpSpPr/>
          <p:nvPr/>
        </p:nvGrpSpPr>
        <p:grpSpPr>
          <a:xfrm>
            <a:off x="605118" y="2854470"/>
            <a:ext cx="6154745" cy="1087581"/>
            <a:chOff x="627055" y="2913271"/>
            <a:chExt cx="6154745" cy="1087581"/>
          </a:xfrm>
        </p:grpSpPr>
        <p:sp>
          <p:nvSpPr>
            <p:cNvPr id="14" name="object 14"/>
            <p:cNvSpPr txBox="1"/>
            <p:nvPr/>
          </p:nvSpPr>
          <p:spPr>
            <a:xfrm>
              <a:off x="2336973" y="3761872"/>
              <a:ext cx="264795" cy="2203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250" b="1" spc="20" dirty="0">
                  <a:solidFill>
                    <a:srgbClr val="1D1D1D"/>
                  </a:solidFill>
                  <a:latin typeface="Times New Roman"/>
                  <a:cs typeface="Times New Roman"/>
                </a:rPr>
                <a:t>w</a:t>
              </a:r>
              <a:r>
                <a:rPr sz="1250" spc="60" dirty="0">
                  <a:solidFill>
                    <a:srgbClr val="1D1D1D"/>
                  </a:solidFill>
                  <a:latin typeface="Cambria"/>
                  <a:cs typeface="Cambria"/>
                </a:rPr>
                <a:t>,</a:t>
              </a:r>
              <a:r>
                <a:rPr sz="1250" i="1" spc="10" dirty="0">
                  <a:solidFill>
                    <a:srgbClr val="1D1D1D"/>
                  </a:solidFill>
                  <a:latin typeface="Times New Roman"/>
                  <a:cs typeface="Times New Roman"/>
                </a:rPr>
                <a:t>b</a:t>
              </a:r>
              <a:endParaRPr sz="1250" dirty="0"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bject 17"/>
                <p:cNvSpPr txBox="1"/>
                <p:nvPr/>
              </p:nvSpPr>
              <p:spPr>
                <a:xfrm>
                  <a:off x="627055" y="2913271"/>
                  <a:ext cx="3949427" cy="513602"/>
                </a:xfrm>
                <a:prstGeom prst="rect">
                  <a:avLst/>
                </a:prstGeom>
              </p:spPr>
              <p:txBody>
                <a:bodyPr vert="horz" wrap="square" lIns="0" tIns="311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24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b="0" i="1" spc="-5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zh-CN" altLang="en-US" sz="1800" b="1" i="1" spc="-5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𝒘</m:t>
                            </m:r>
                          </m:e>
                          <m:sup>
                            <m:r>
                              <a:rPr lang="zh-CN" altLang="en-US" sz="1800" i="1" spc="105" dirty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1800" i="1" spc="10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,</m:t>
                        </m:r>
                        <m:r>
                          <a:rPr lang="zh-CN" altLang="en-US" sz="1800" i="1" spc="-10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1800" b="1" i="1" spc="-5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zh-CN" altLang="en-US" sz="1800" b="1" i="1" spc="-5" dirty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𝒃</m:t>
                            </m:r>
                          </m:e>
                          <m:sup>
                            <m:r>
                              <a:rPr lang="zh-CN" altLang="en-US" sz="1800" i="1" spc="130" dirty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1800" i="1" spc="23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zh-CN" altLang="en-US" sz="1800" i="0" spc="-12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zh-CN" altLang="en-US" sz="1800" i="0" spc="-13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zh-CN" altLang="en-US" sz="1800" i="0" spc="-5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gmin</m:t>
                        </m:r>
                        <m:r>
                          <a:rPr lang="zh-CN" altLang="en-US" sz="1800" i="1" spc="-10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 </m:t>
                        </m:r>
                        <m:r>
                          <a:rPr lang="en-US" altLang="zh-CN" sz="1800" i="1" spc="459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ℓ</m:t>
                        </m:r>
                        <m:r>
                          <a:rPr lang="en-US" altLang="zh-CN" sz="1800" i="1" spc="-7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(</m:t>
                        </m:r>
                        <m:r>
                          <a:rPr lang="zh-CN" altLang="en-US" sz="1800" b="1" i="1" spc="-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𝑿</m:t>
                        </m:r>
                        <m:r>
                          <a:rPr lang="en-US" altLang="zh-CN" sz="1800" i="1" spc="8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,</m:t>
                        </m:r>
                        <m:r>
                          <a:rPr lang="zh-CN" altLang="en-US" sz="1800" i="1" spc="-10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 </m:t>
                        </m:r>
                        <m:r>
                          <a:rPr lang="zh-CN" altLang="en-US" sz="1800" b="1" i="1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𝒚</m:t>
                        </m:r>
                        <m:r>
                          <a:rPr lang="en-US" altLang="zh-CN" sz="1800" i="1" spc="8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,</m:t>
                        </m:r>
                        <m:r>
                          <a:rPr lang="zh-CN" altLang="en-US" sz="1800" i="1" spc="-10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 </m:t>
                        </m:r>
                        <m:r>
                          <a:rPr lang="zh-CN" altLang="en-US" sz="1800" b="1" i="1" spc="-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𝒘</m:t>
                        </m:r>
                        <m:r>
                          <a:rPr lang="en-US" altLang="zh-CN" sz="1800" i="1" spc="8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,</m:t>
                        </m:r>
                        <m:r>
                          <a:rPr lang="zh-CN" altLang="en-US" sz="1800" i="1" spc="-10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 </m:t>
                        </m:r>
                        <m:r>
                          <a:rPr lang="zh-CN" altLang="en-US" sz="1800" i="1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𝑏</m:t>
                        </m:r>
                        <m:r>
                          <a:rPr lang="en-US" altLang="zh-CN" sz="1800" i="1" spc="-9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latin typeface="Cambria"/>
                    <a:cs typeface="Cambria"/>
                  </a:endParaRPr>
                </a:p>
                <a:p>
                  <a:pPr marR="261620">
                    <a:lnSpc>
                      <a:spcPct val="100000"/>
                    </a:lnSpc>
                    <a:spcBef>
                      <a:spcPts val="13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50" b="1" i="1" spc="3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                          </m:t>
                        </m:r>
                      </m:oMath>
                    </m:oMathPara>
                  </a14:m>
                  <a:endParaRPr sz="1250" dirty="0"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" name="object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55" y="2913271"/>
                  <a:ext cx="3949427" cy="5136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19"/>
                <p:cNvSpPr txBox="1"/>
                <p:nvPr/>
              </p:nvSpPr>
              <p:spPr>
                <a:xfrm>
                  <a:off x="1616653" y="3231795"/>
                  <a:ext cx="3782709" cy="769057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00"/>
                    </a:spcBef>
                    <a:tabLst>
                      <a:tab pos="115760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pc="2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i="0" spc="-1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sz="1800" i="0" spc="-1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sz="1800" i="0" spc="-5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gmin</m:t>
                        </m:r>
                        <m:f>
                          <m:fPr>
                            <m:ctrlPr>
                              <a:rPr lang="en-US" sz="1800" b="0" i="1" spc="-50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</m:ctrlPr>
                          </m:fPr>
                          <m:num>
                            <m:r>
                              <a:rPr lang="en-US" sz="1800" b="0" i="1" spc="-50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pc="-50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1800" b="0" i="1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</m:ctrlPr>
                          </m:naryPr>
                          <m:sub>
                            <m:r>
                              <a:rPr lang="en-US" altLang="zh-CN" sz="1800" b="0" i="1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𝑖</m:t>
                            </m:r>
                            <m:r>
                              <a:rPr lang="en-US" altLang="zh-CN" sz="1800" b="0" i="1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  <a:cs typeface="Cambria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dirty="0">
                                        <a:solidFill>
                                          <a:srgbClr val="1D1D1D"/>
                                        </a:solidFill>
                                        <a:latin typeface="Cambria Math" panose="02040503050406030204" pitchFamily="18" charset="0"/>
                                        <a:cs typeface="Cambri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dirty="0" smtClean="0">
                                            <a:solidFill>
                                              <a:srgbClr val="1D1D1D"/>
                                            </a:solidFill>
                                            <a:latin typeface="Cambria Math" panose="02040503050406030204" pitchFamily="18" charset="0"/>
                                            <a:cs typeface="Cambri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 dirty="0">
                                            <a:solidFill>
                                              <a:srgbClr val="1D1D1D"/>
                                            </a:solidFill>
                                            <a:latin typeface="Cambria Math" panose="02040503050406030204" pitchFamily="18" charset="0"/>
                                            <a:cs typeface="Cambria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i="1" dirty="0">
                                            <a:solidFill>
                                              <a:srgbClr val="1D1D1D"/>
                                            </a:solidFill>
                                            <a:latin typeface="Cambria Math" panose="02040503050406030204" pitchFamily="18" charset="0"/>
                                            <a:cs typeface="Cambri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i="1" dirty="0">
                                        <a:solidFill>
                                          <a:srgbClr val="1D1D1D"/>
                                        </a:solidFill>
                                        <a:latin typeface="Cambria Math" panose="02040503050406030204" pitchFamily="18" charset="0"/>
                                        <a:cs typeface="Cambria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zh-CN" altLang="en-US" b="0" i="1" dirty="0">
                                            <a:solidFill>
                                              <a:srgbClr val="1D1D1D"/>
                                            </a:solidFill>
                                            <a:latin typeface="Cambria Math" panose="02040503050406030204" pitchFamily="18" charset="0"/>
                                            <a:cs typeface="Cambri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dirty="0" smtClean="0">
                                                <a:solidFill>
                                                  <a:srgbClr val="1D1D1D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b="1" i="1" dirty="0">
                                                <a:solidFill>
                                                  <a:srgbClr val="1D1D1D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dirty="0">
                                                <a:solidFill>
                                                  <a:srgbClr val="1D1D1D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 dirty="0">
                                            <a:solidFill>
                                              <a:srgbClr val="1D1D1D"/>
                                            </a:solidFill>
                                            <a:latin typeface="Cambria Math" panose="02040503050406030204" pitchFamily="18" charset="0"/>
                                            <a:cs typeface="Cambria"/>
                                          </a:rPr>
                                          <m:t>, </m:t>
                                        </m:r>
                                        <m:r>
                                          <a:rPr lang="zh-CN" altLang="en-US" b="1" i="1" dirty="0">
                                            <a:solidFill>
                                              <a:srgbClr val="1D1D1D"/>
                                            </a:solidFill>
                                            <a:latin typeface="Cambria Math" panose="02040503050406030204" pitchFamily="18" charset="0"/>
                                            <a:cs typeface="Cambria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  <m:r>
                                      <a:rPr lang="en-US" altLang="zh-CN" i="1" dirty="0">
                                        <a:solidFill>
                                          <a:srgbClr val="1D1D1D"/>
                                        </a:solidFill>
                                        <a:latin typeface="Cambria Math" panose="02040503050406030204" pitchFamily="18" charset="0"/>
                                        <a:cs typeface="Cambria"/>
                                      </a:rPr>
                                      <m:t>− </m:t>
                                    </m:r>
                                    <m:r>
                                      <a:rPr lang="zh-CN" altLang="en-US" i="1" dirty="0">
                                        <a:solidFill>
                                          <a:srgbClr val="1D1D1D"/>
                                        </a:solidFill>
                                        <a:latin typeface="Cambria Math" panose="02040503050406030204" pitchFamily="18" charset="0"/>
                                        <a:cs typeface="Cambria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 dirty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  <a:cs typeface="Cambria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sz="1875" baseline="28888" dirty="0">
                    <a:latin typeface="Cambria"/>
                    <a:cs typeface="Cambria"/>
                  </a:endParaRPr>
                </a:p>
              </p:txBody>
            </p:sp>
          </mc:Choice>
          <mc:Fallback xmlns="">
            <p:sp>
              <p:nvSpPr>
                <p:cNvPr id="19" name="object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6653" y="3231795"/>
                  <a:ext cx="3782709" cy="7690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DF05A7D-48A4-488E-A270-4A2ED15BC45C}"/>
                </a:ext>
              </a:extLst>
            </p:cNvPr>
            <p:cNvSpPr txBox="1"/>
            <p:nvPr/>
          </p:nvSpPr>
          <p:spPr>
            <a:xfrm>
              <a:off x="2209800" y="3186081"/>
              <a:ext cx="4572000" cy="284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261620" lvl="0" indent="0" algn="l" defTabSz="457200" rtl="0" eaLnBrk="1" fontAlgn="auto" latinLnBrk="0" hangingPunct="1">
                <a:lnSpc>
                  <a:spcPct val="100000"/>
                </a:lnSpc>
                <a:spcBef>
                  <a:spcPts val="1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50" b="1" i="0" u="none" strike="noStrike" kern="1200" cap="none" spc="30" normalizeH="0" baseline="0" noProof="0" dirty="0" err="1">
                  <a:ln>
                    <a:noFill/>
                  </a:ln>
                  <a:solidFill>
                    <a:srgbClr val="1D1D1D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lang="en-US" altLang="zh-CN" sz="1250" b="0" i="0" u="none" strike="noStrike" kern="1200" cap="none" spc="30" normalizeH="0" baseline="0" noProof="0" dirty="0" err="1">
                  <a:ln>
                    <a:noFill/>
                  </a:ln>
                  <a:solidFill>
                    <a:srgbClr val="1D1D1D"/>
                  </a:solidFill>
                  <a:effectLst/>
                  <a:uLnTx/>
                  <a:uFillTx/>
                  <a:latin typeface="Cambria"/>
                  <a:ea typeface="+mn-ea"/>
                  <a:cs typeface="Cambria"/>
                </a:rPr>
                <a:t>,</a:t>
              </a:r>
              <a:r>
                <a:rPr kumimoji="0" lang="en-US" altLang="zh-CN" sz="1250" b="0" i="1" u="none" strike="noStrike" kern="1200" cap="none" spc="30" normalizeH="0" baseline="0" noProof="0" dirty="0" err="1">
                  <a:ln>
                    <a:noFill/>
                  </a:ln>
                  <a:solidFill>
                    <a:srgbClr val="1D1D1D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b</a:t>
              </a:r>
              <a:endPara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A00C9E-DBC3-41BB-85D8-DC2A7EA564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15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570680" y="3049959"/>
                <a:ext cx="4831154" cy="41485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66700" indent="-228600">
                  <a:lnSpc>
                    <a:spcPct val="100000"/>
                  </a:lnSpc>
                  <a:spcBef>
                    <a:spcPts val="100"/>
                  </a:spcBef>
                  <a:buChar char="•"/>
                  <a:tabLst>
                    <a:tab pos="266065" algn="l"/>
                    <a:tab pos="266700" algn="l"/>
                  </a:tabLst>
                </a:pPr>
                <a:r>
                  <a:rPr lang="nl-NL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Minimi</a:t>
                </a:r>
                <a:r>
                  <a:rPr lang="nl-NL" sz="1900" spc="-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z</a:t>
                </a:r>
                <a:r>
                  <a:rPr lang="nl-NL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</a:t>
                </a:r>
                <a:r>
                  <a:rPr lang="nl-NL" sz="19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nl-NL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MSE</a:t>
                </a:r>
                <a:r>
                  <a:rPr lang="nl-NL" sz="19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nl-NL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los</a:t>
                </a:r>
                <a:r>
                  <a:rPr lang="nl-NL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</a:t>
                </a:r>
                <a:r>
                  <a:rPr lang="nl-NL" sz="190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nl-NL" sz="1900" spc="-21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50" b="0" i="1" spc="1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fPr>
                      <m:num>
                        <m:r>
                          <a:rPr lang="en-US" altLang="zh-CN" sz="1850" b="0" i="0" spc="1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850" b="0" i="0" spc="1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m</m:t>
                        </m:r>
                      </m:den>
                    </m:f>
                    <m:r>
                      <a:rPr lang="nl-NL" altLang="zh-CN" sz="1850" i="1" spc="110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∥</m:t>
                    </m:r>
                    <m:r>
                      <a:rPr lang="zh-CN" altLang="nl-NL" sz="1850" b="1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𝒐</m:t>
                    </m:r>
                    <m:r>
                      <a:rPr lang="nl-NL" altLang="zh-CN" sz="1850" b="0" i="1" spc="-5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−</m:t>
                    </m:r>
                    <m:r>
                      <a:rPr lang="zh-CN" altLang="nl-NL" sz="1850" b="1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𝒚</m:t>
                    </m:r>
                    <m:sSubSup>
                      <m:sSubSupPr>
                        <m:ctrlPr>
                          <a:rPr lang="en-US" altLang="zh-CN" sz="1850" b="0" i="1" spc="1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SupPr>
                      <m:e>
                        <m:r>
                          <a:rPr lang="nl-NL" altLang="zh-CN" sz="1850" i="1" spc="1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∥</m:t>
                        </m:r>
                      </m:e>
                      <m:sub>
                        <m:r>
                          <a:rPr lang="en-US" altLang="zh-CN" sz="1850" b="0" i="1" spc="1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2</m:t>
                        </m:r>
                      </m:sub>
                      <m:sup>
                        <m:r>
                          <a:rPr lang="en-US" altLang="zh-CN" sz="1850" b="0" i="1" spc="1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2</m:t>
                        </m:r>
                      </m:sup>
                    </m:sSubSup>
                  </m:oMath>
                </a14:m>
                <a:endParaRPr sz="185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0" y="3049959"/>
                <a:ext cx="4831154" cy="414857"/>
              </a:xfrm>
              <a:prstGeom prst="rect">
                <a:avLst/>
              </a:prstGeom>
              <a:blipFill>
                <a:blip r:embed="rId2"/>
                <a:stretch>
                  <a:fillRect l="-2146" t="-2941" b="-22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/>
          <p:nvPr/>
        </p:nvSpPr>
        <p:spPr>
          <a:xfrm>
            <a:off x="6872673" y="2186646"/>
            <a:ext cx="2235200" cy="3175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74631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Use</a:t>
            </a:r>
            <a:r>
              <a:rPr dirty="0"/>
              <a:t> </a:t>
            </a:r>
            <a:r>
              <a:rPr spc="-25" dirty="0"/>
              <a:t>linear</a:t>
            </a:r>
            <a:r>
              <a:rPr dirty="0"/>
              <a:t> </a:t>
            </a:r>
            <a:r>
              <a:rPr spc="-25" dirty="0"/>
              <a:t>regression</a:t>
            </a:r>
            <a:r>
              <a:rPr dirty="0"/>
              <a:t> </a:t>
            </a:r>
            <a:r>
              <a:rPr spc="5" dirty="0"/>
              <a:t>for</a:t>
            </a:r>
            <a:r>
              <a:rPr dirty="0"/>
              <a:t> </a:t>
            </a:r>
            <a:r>
              <a:rPr spc="-20" dirty="0"/>
              <a:t>classification</a:t>
            </a:r>
            <a:r>
              <a:rPr dirty="0"/>
              <a:t> </a:t>
            </a:r>
            <a:r>
              <a:rPr spc="-20" dirty="0"/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54780" y="541673"/>
                <a:ext cx="8146286" cy="1628010"/>
              </a:xfrm>
              <a:prstGeom prst="rect">
                <a:avLst/>
              </a:prstGeom>
            </p:spPr>
            <p:txBody>
              <a:bodyPr vert="horz" wrap="square" lIns="0" tIns="202565" rIns="0" bIns="0" rtlCol="0">
                <a:spAutoFit/>
              </a:bodyPr>
              <a:lstStyle/>
              <a:p>
                <a:pPr marL="254000" indent="-228600">
                  <a:lnSpc>
                    <a:spcPct val="100000"/>
                  </a:lnSpc>
                  <a:spcBef>
                    <a:spcPts val="1595"/>
                  </a:spcBef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Regression: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continuous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output</a:t>
                </a:r>
                <a:r>
                  <a:rPr lang="en-US"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700" spc="15" dirty="0">
                    <a:solidFill>
                      <a:srgbClr val="1D1D1D"/>
                    </a:solidFill>
                    <a:latin typeface="Cambria"/>
                    <a:cs typeface="Cambria"/>
                  </a:rPr>
                  <a:t>ℝ</a:t>
                </a:r>
                <a:endParaRPr lang="en-US" sz="2700" dirty="0">
                  <a:latin typeface="Cambria"/>
                  <a:cs typeface="Cambria"/>
                </a:endParaRPr>
              </a:p>
              <a:p>
                <a:pPr marL="254000" indent="-228600">
                  <a:lnSpc>
                    <a:spcPct val="100000"/>
                  </a:lnSpc>
                  <a:spcBef>
                    <a:spcPts val="1205"/>
                  </a:spcBef>
                  <a:buChar char="•"/>
                  <a:tabLst>
                    <a:tab pos="253365" algn="l"/>
                    <a:tab pos="254000" algn="l"/>
                  </a:tabLst>
                </a:pPr>
                <a:r>
                  <a:rPr lang="en-US" sz="2200" spc="-3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Multi-class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classification:</a:t>
                </a:r>
                <a:endParaRPr lang="en-US" sz="2200" dirty="0">
                  <a:latin typeface="Times New Roman" panose="02020603050405020304" pitchFamily="18" charset="0"/>
                  <a:cs typeface="Roboto Lt"/>
                </a:endParaRPr>
              </a:p>
              <a:p>
                <a:pPr marL="482600" lvl="1" indent="-228600">
                  <a:lnSpc>
                    <a:spcPct val="100000"/>
                  </a:lnSpc>
                  <a:spcBef>
                    <a:spcPts val="1220"/>
                  </a:spcBef>
                  <a:buChar char="•"/>
                  <a:tabLst>
                    <a:tab pos="481965" algn="l"/>
                    <a:tab pos="482600" algn="l"/>
                  </a:tabLst>
                </a:pPr>
                <a:r>
                  <a:rPr lang="en-US" sz="1900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One-hot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label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350" b="1" i="1" spc="-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𝒚</m:t>
                    </m:r>
                    <m:r>
                      <a:rPr lang="en-US" altLang="zh-CN" sz="2350" b="1" i="1" spc="-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a:rPr lang="en-US" altLang="zh-CN" sz="2350" i="1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[</m:t>
                    </m:r>
                    <m:sSub>
                      <m:sSubPr>
                        <m:ctrlPr>
                          <a:rPr lang="en-US" altLang="zh-CN" sz="2350" b="0" i="1" spc="-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zh-CN" altLang="en-US" sz="235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</m:e>
                      <m:sub>
                        <m:r>
                          <a:rPr lang="en-US" altLang="zh-CN" sz="2475" i="1" spc="-15" baseline="-20202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1</m:t>
                        </m:r>
                      </m:sub>
                    </m:sSub>
                    <m:r>
                      <a:rPr lang="en-US" altLang="zh-CN" sz="2350" i="1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,</m:t>
                    </m:r>
                    <m:r>
                      <a:rPr lang="en-US" altLang="zh-CN" sz="2350" i="1" spc="-12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sSub>
                      <m:sSubPr>
                        <m:ctrlPr>
                          <a:rPr lang="en-US" altLang="zh-CN" sz="2350" b="0" i="1" spc="-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sSubPr>
                      <m:e>
                        <m:r>
                          <a:rPr lang="zh-CN" altLang="en-US" sz="2350" i="1" spc="-2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</m:e>
                      <m:sub>
                        <m:r>
                          <a:rPr lang="en-US" altLang="zh-CN" sz="2475" i="1" spc="-37" baseline="-20202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2</m:t>
                        </m:r>
                      </m:sub>
                    </m:sSub>
                    <m:r>
                      <a:rPr lang="en-US" altLang="zh-CN" sz="2350" i="1" spc="-2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,</m:t>
                    </m:r>
                    <m:r>
                      <a:rPr lang="en-US" altLang="zh-CN" sz="2350" i="1" spc="-13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r>
                      <a:rPr lang="en-US" altLang="zh-CN" sz="2350" i="1" spc="3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…,</m:t>
                    </m:r>
                    <m:r>
                      <a:rPr lang="en-US" altLang="zh-CN" sz="2350" i="1" spc="-13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sSub>
                      <m:sSubPr>
                        <m:ctrlPr>
                          <a:rPr lang="en-US" altLang="zh-CN" sz="2350" b="0" i="1" spc="-4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sSubPr>
                      <m:e>
                        <m:r>
                          <a:rPr lang="zh-CN" altLang="en-US" sz="2350" i="1" spc="-4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</m:e>
                      <m:sub>
                        <m:r>
                          <a:rPr lang="en-US" altLang="zh-CN" sz="2350" b="0" i="1" spc="-4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𝑚</m:t>
                        </m:r>
                      </m:sub>
                    </m:sSub>
                    <m:r>
                      <a:rPr lang="en-US" altLang="zh-CN" sz="2350" i="1" spc="-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]</m:t>
                    </m:r>
                  </m:oMath>
                </a14:m>
                <a:r>
                  <a:rPr lang="en-US" sz="2350" spc="-60" dirty="0">
                    <a:solidFill>
                      <a:srgbClr val="1D1D1D"/>
                    </a:solidFill>
                    <a:latin typeface="Cambria"/>
                    <a:cs typeface="Cambria"/>
                  </a:rPr>
                  <a:t> 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where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𝑦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𝑖</m:t>
                        </m:r>
                      </m:sub>
                    </m:sSub>
                    <m:r>
                      <a:rPr lang="en-US" sz="1900" b="0" i="1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=1</m:t>
                    </m:r>
                  </m:oMath>
                </a14:m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if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𝑖</m:t>
                    </m:r>
                    <m:r>
                      <a:rPr lang="en-US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=</m:t>
                    </m:r>
                    <m:r>
                      <a:rPr lang="en-US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𝑦</m:t>
                    </m:r>
                    <m:r>
                      <a:rPr lang="en-US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</m:oMath>
                </a14:m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otherwise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0</m:t>
                    </m:r>
                  </m:oMath>
                </a14:m>
                <a:endParaRPr sz="1900" i="1" dirty="0">
                  <a:solidFill>
                    <a:srgbClr val="1D1D1D"/>
                  </a:solidFill>
                  <a:latin typeface="Cambria Math" panose="020405030504060302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80" y="541673"/>
                <a:ext cx="8146286" cy="1628010"/>
              </a:xfrm>
              <a:prstGeom prst="rect">
                <a:avLst/>
              </a:prstGeom>
              <a:blipFill>
                <a:blip r:embed="rId3"/>
                <a:stretch>
                  <a:fillRect l="-1645" b="-7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570680" y="2152593"/>
                <a:ext cx="6707505" cy="782265"/>
              </a:xfrm>
              <a:prstGeom prst="rect">
                <a:avLst/>
              </a:prstGeom>
            </p:spPr>
            <p:txBody>
              <a:bodyPr vert="horz" wrap="square" lIns="0" tIns="106680" rIns="0" bIns="0" rtlCol="0">
                <a:spAutoFit/>
              </a:bodyPr>
              <a:lstStyle/>
              <a:p>
                <a:pPr marL="266700" indent="-228600">
                  <a:lnSpc>
                    <a:spcPct val="100000"/>
                  </a:lnSpc>
                  <a:spcBef>
                    <a:spcPts val="840"/>
                  </a:spcBef>
                  <a:buSzPct val="81818"/>
                  <a:buFont typeface="Roboto Lt"/>
                  <a:buChar char="•"/>
                  <a:tabLst>
                    <a:tab pos="266065" algn="l"/>
                    <a:tab pos="266700" algn="l"/>
                  </a:tabLst>
                </a:pPr>
                <a:r>
                  <a:rPr lang="en-US" sz="1900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altLang="zh-CN" sz="1900" spc="-40" dirty="0">
                    <a:solidFill>
                      <a:srgbClr val="1D1D1D"/>
                    </a:solidFill>
                    <a:cs typeface="Roboto 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altLang="zh-CN" sz="1900" i="1" spc="-4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accPr>
                      <m:e>
                        <m:r>
                          <a:rPr lang="zh-CN" altLang="ar-AE" sz="1900" spc="-4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𝒚</m:t>
                        </m:r>
                      </m:e>
                    </m:acc>
                    <m:r>
                      <a:rPr lang="ar-AE" altLang="zh-CN" sz="1900" spc="-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=</m:t>
                    </m:r>
                    <m:r>
                      <a:rPr lang="zh-CN" altLang="ar-AE" sz="1900" spc="-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𝒐</m:t>
                    </m:r>
                  </m:oMath>
                </a14:m>
                <a:r>
                  <a:rPr lang="ar-AE" altLang="zh-CN" sz="1900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, </a:t>
                </a:r>
                <a:r>
                  <a:rPr lang="en-US" altLang="zh-CN" sz="1900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900" i="1" spc="-40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𝑖</m:t>
                    </m:r>
                  </m:oMath>
                </a14:m>
                <a:r>
                  <a:rPr lang="en-US" sz="1900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-th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pc="-4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en-US" sz="1900" spc="-4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𝑜</m:t>
                        </m:r>
                      </m:e>
                      <m:sub>
                        <m:r>
                          <a:rPr lang="en-US" sz="1900" spc="-4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spc="-4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is the confidence score for class </a:t>
                </a:r>
                <a14:m>
                  <m:oMath xmlns:m="http://schemas.openxmlformats.org/officeDocument/2006/math">
                    <m:r>
                      <a:rPr lang="en-US" sz="1900" b="0" i="1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900" i="1" dirty="0">
                  <a:solidFill>
                    <a:srgbClr val="1D1D1D"/>
                  </a:solidFill>
                  <a:latin typeface="Cambria Math" panose="02040503050406030204" pitchFamily="18" charset="0"/>
                </a:endParaRPr>
              </a:p>
              <a:p>
                <a:pPr marL="266700" indent="-229235">
                  <a:lnSpc>
                    <a:spcPct val="100000"/>
                  </a:lnSpc>
                  <a:spcBef>
                    <a:spcPts val="745"/>
                  </a:spcBef>
                  <a:buChar char="•"/>
                  <a:tabLst>
                    <a:tab pos="266065" algn="l"/>
                    <a:tab pos="267335" algn="l"/>
                  </a:tabLst>
                </a:pPr>
                <a:r>
                  <a:rPr 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Learn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line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mode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for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each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clas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900" b="0" i="1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=⟨</m:t>
                    </m:r>
                    <m:r>
                      <a:rPr lang="en-US" sz="1900" b="1" i="1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900" b="0" i="1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900" b="0" i="1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900" b="0" i="1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⟩+</m:t>
                    </m:r>
                    <m:sSub>
                      <m:sSubPr>
                        <m:ctrlPr>
                          <a:rPr lang="en-US" sz="1900" b="0" i="1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900" b="0" i="1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900" i="1" dirty="0">
                  <a:solidFill>
                    <a:srgbClr val="1D1D1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0" y="2152593"/>
                <a:ext cx="6707505" cy="782265"/>
              </a:xfrm>
              <a:prstGeom prst="rect">
                <a:avLst/>
              </a:prstGeom>
              <a:blipFill>
                <a:blip r:embed="rId4"/>
                <a:stretch>
                  <a:fillRect l="-154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570680" y="3483059"/>
                <a:ext cx="3431778" cy="30649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66700" indent="-228600">
                  <a:lnSpc>
                    <a:spcPct val="100000"/>
                  </a:lnSpc>
                  <a:spcBef>
                    <a:spcPts val="100"/>
                  </a:spcBef>
                  <a:buChar char="•"/>
                  <a:tabLst>
                    <a:tab pos="266065" algn="l"/>
                    <a:tab pos="266700" algn="l"/>
                  </a:tabLst>
                </a:pP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Predict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pc="-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i="0" spc="-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1900" i="1" spc="-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1900" b="0" i="1" spc="-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900" b="0" i="1" spc="-10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b="0" i="1" spc="-10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i="1" spc="-10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sz="1900" i="1" spc="-10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900" b="0" i="1" spc="-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b="0" i="1" spc="-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900" i="1" spc="-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sz="1950" baseline="32051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0" y="3483059"/>
                <a:ext cx="3431778" cy="306494"/>
              </a:xfrm>
              <a:prstGeom prst="rect">
                <a:avLst/>
              </a:prstGeom>
              <a:blipFill>
                <a:blip r:embed="rId5"/>
                <a:stretch>
                  <a:fillRect l="-3020" t="-19608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354780" y="3903823"/>
                <a:ext cx="7157084" cy="353301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266700" indent="-228600">
                  <a:lnSpc>
                    <a:spcPct val="100000"/>
                  </a:lnSpc>
                  <a:spcBef>
                    <a:spcPts val="114"/>
                  </a:spcBef>
                  <a:buChar char="•"/>
                  <a:tabLst>
                    <a:tab pos="266065" algn="l"/>
                    <a:tab pos="266700" algn="l"/>
                  </a:tabLst>
                </a:pPr>
                <a:r>
                  <a:rPr lang="en-US" sz="2200" spc="-35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Waste model capacity on pushing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pc="-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pc="-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200" i="1" spc="-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35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near </a:t>
                </a:r>
                <a14:m>
                  <m:oMath xmlns:m="http://schemas.openxmlformats.org/officeDocument/2006/math">
                    <m:r>
                      <a:rPr lang="en-US" sz="2200" i="0" spc="-3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spc="-35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for off labels</a:t>
                </a:r>
                <a:endParaRPr sz="2200" spc="-35" dirty="0">
                  <a:solidFill>
                    <a:srgbClr val="1D1D1D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80" y="3903823"/>
                <a:ext cx="7157084" cy="353301"/>
              </a:xfrm>
              <a:prstGeom prst="rect">
                <a:avLst/>
              </a:prstGeom>
              <a:blipFill>
                <a:blip r:embed="rId6"/>
                <a:stretch>
                  <a:fillRect l="-1704" t="-18966" b="-48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34166" y="2661516"/>
            <a:ext cx="1492542" cy="142469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13289-080F-4CE9-A62B-9DC90DD612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3213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Softmax</a:t>
            </a:r>
            <a:r>
              <a:rPr spc="-65" dirty="0"/>
              <a:t> </a:t>
            </a:r>
            <a:r>
              <a:rPr spc="-25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94771" y="896385"/>
                <a:ext cx="7582631" cy="3052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5400" indent="-228600">
                  <a:spcBef>
                    <a:spcPts val="1220"/>
                  </a:spcBef>
                  <a:buFontTx/>
                  <a:buChar char="•"/>
                  <a:tabLst>
                    <a:tab pos="481965" algn="l"/>
                    <a:tab pos="482600" algn="l"/>
                  </a:tabLst>
                </a:pPr>
                <a:r>
                  <a:rPr lang="en-US" altLang="zh-CN" sz="19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One-hot label </a:t>
                </a:r>
                <a14:m>
                  <m:oMath xmlns:m="http://schemas.openxmlformats.org/officeDocument/2006/math">
                    <m:r>
                      <a:rPr lang="zh-CN" altLang="en-US" sz="1900" b="1" i="1" spc="-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𝒚</m:t>
                    </m:r>
                    <m:r>
                      <a:rPr lang="en-US" altLang="zh-CN" sz="1900" b="1" i="1" spc="-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r>
                      <a:rPr lang="en-US" altLang="zh-CN" sz="1900" i="1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[</m:t>
                    </m:r>
                    <m:sSub>
                      <m:sSubPr>
                        <m:ctrlPr>
                          <a:rPr lang="ar-AE" altLang="zh-CN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zh-CN" altLang="ar-AE" sz="1900" i="1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</m:e>
                      <m:sub>
                        <m:r>
                          <a:rPr lang="ar-AE" altLang="zh-CN" sz="1900" i="1" spc="-15" baseline="-20202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1</m:t>
                        </m:r>
                      </m:sub>
                    </m:sSub>
                    <m:r>
                      <a:rPr lang="ar-AE" altLang="zh-CN" sz="1900" i="1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,</m:t>
                    </m:r>
                    <m:r>
                      <a:rPr lang="ar-AE" altLang="zh-CN" sz="1900" i="1" spc="-12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sSub>
                      <m:sSubPr>
                        <m:ctrlPr>
                          <a:rPr lang="ar-AE" altLang="zh-CN" sz="1900" i="1" spc="-2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sSubPr>
                      <m:e>
                        <m:r>
                          <a:rPr lang="zh-CN" altLang="ar-AE" sz="1900" i="1" spc="-2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</m:e>
                      <m:sub>
                        <m:r>
                          <a:rPr lang="ar-AE" altLang="zh-CN" sz="1900" i="1" spc="-37" baseline="-20202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2</m:t>
                        </m:r>
                      </m:sub>
                    </m:sSub>
                    <m:r>
                      <a:rPr lang="ar-AE" altLang="zh-CN" sz="1900" i="1" spc="-2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,</m:t>
                    </m:r>
                    <m:r>
                      <a:rPr lang="ar-AE" altLang="zh-CN" sz="1900" i="1" spc="-13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r>
                      <a:rPr lang="ar-AE" altLang="zh-CN" sz="1900" i="1" spc="3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…,</m:t>
                    </m:r>
                    <m:r>
                      <a:rPr lang="ar-AE" altLang="zh-CN" sz="1900" i="1" spc="-13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sSub>
                      <m:sSubPr>
                        <m:ctrlPr>
                          <a:rPr lang="ar-AE" altLang="zh-CN" sz="1900" i="1" spc="-4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sSubPr>
                      <m:e>
                        <m:r>
                          <a:rPr lang="zh-CN" altLang="ar-AE" sz="1900" i="1" spc="-4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</m:e>
                      <m:sub>
                        <m:r>
                          <a:rPr lang="zh-CN" altLang="ar-AE" sz="1900" i="1" spc="-4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𝑚</m:t>
                        </m:r>
                      </m:sub>
                    </m:sSub>
                    <m:r>
                      <a:rPr lang="ar-AE" altLang="zh-CN" sz="1900" i="1" spc="-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]</m:t>
                    </m:r>
                  </m:oMath>
                </a14:m>
                <a:r>
                  <a:rPr lang="ar-AE" altLang="zh-CN" sz="1900" spc="-60" dirty="0">
                    <a:solidFill>
                      <a:srgbClr val="1D1D1D"/>
                    </a:solidFill>
                    <a:latin typeface="Cambria"/>
                    <a:cs typeface="Cambria"/>
                  </a:rPr>
                  <a:t> </a:t>
                </a:r>
                <a:r>
                  <a:rPr lang="en-US" altLang="zh-CN" sz="19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where</a:t>
                </a:r>
                <a:r>
                  <a:rPr lang="en-US" altLang="zh-CN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900" i="1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ar-AE" sz="1900" i="1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𝑦</m:t>
                        </m:r>
                      </m:e>
                      <m:sub>
                        <m:r>
                          <a:rPr lang="zh-CN" altLang="ar-AE" sz="1900" i="1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𝑖</m:t>
                        </m:r>
                      </m:sub>
                    </m:sSub>
                    <m:r>
                      <a:rPr lang="ar-AE" altLang="zh-CN" sz="1900" i="1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=1</m:t>
                    </m:r>
                  </m:oMath>
                </a14:m>
                <a:r>
                  <a:rPr lang="en-US" altLang="zh-CN" sz="19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if</a:t>
                </a:r>
                <a:r>
                  <a:rPr lang="en-US" altLang="zh-CN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𝑖</m:t>
                    </m:r>
                    <m:r>
                      <a:rPr lang="en-US" altLang="zh-CN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=</m:t>
                    </m:r>
                    <m:r>
                      <a:rPr lang="zh-CN" altLang="en-US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𝑦</m:t>
                    </m:r>
                    <m:r>
                      <a:rPr lang="zh-CN" altLang="en-US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 </m:t>
                    </m:r>
                  </m:oMath>
                </a14:m>
                <a:r>
                  <a:rPr lang="en-US" altLang="zh-CN" sz="19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otherwise</a:t>
                </a:r>
                <a:r>
                  <a:rPr lang="en-US" altLang="zh-CN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90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0</m:t>
                    </m:r>
                  </m:oMath>
                </a14:m>
                <a:endParaRPr lang="en-US" altLang="zh-CN" sz="1900" i="1" dirty="0">
                  <a:solidFill>
                    <a:srgbClr val="1D1D1D"/>
                  </a:solidFill>
                  <a:latin typeface="Cambria Math" panose="020405030504060302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71" y="896385"/>
                <a:ext cx="7582631" cy="305212"/>
              </a:xfrm>
              <a:prstGeom prst="rect">
                <a:avLst/>
              </a:prstGeom>
              <a:blipFill>
                <a:blip r:embed="rId3"/>
                <a:stretch>
                  <a:fillRect l="-1849" t="-2200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386302" y="1379396"/>
            <a:ext cx="64135" cy="2526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5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•</a:t>
            </a:r>
            <a:endParaRPr sz="155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354780" y="1728716"/>
                <a:ext cx="8896985" cy="3410998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492125" indent="-188595">
                  <a:lnSpc>
                    <a:spcPts val="2400"/>
                  </a:lnSpc>
                  <a:spcBef>
                    <a:spcPts val="125"/>
                  </a:spcBef>
                  <a:buChar char="•"/>
                  <a:tabLst>
                    <a:tab pos="492125" algn="l"/>
                    <a:tab pos="492759" algn="l"/>
                    <a:tab pos="6598284" algn="l"/>
                    <a:tab pos="8870950" algn="l"/>
                  </a:tabLst>
                </a:pPr>
                <a:r>
                  <a:rPr lang="en-US" sz="15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Turns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confidence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scores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into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probabilities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(non-negative,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sum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to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1)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	</a:t>
                </a:r>
                <a:r>
                  <a:rPr lang="en-US" sz="1500" u="sng" spc="15" dirty="0">
                    <a:solidFill>
                      <a:srgbClr val="1D1D1D"/>
                    </a:solidFill>
                    <a:uFill>
                      <a:solidFill>
                        <a:srgbClr val="EEEEEE"/>
                      </a:solidFill>
                    </a:uFill>
                    <a:latin typeface="Times New Roman"/>
                    <a:cs typeface="Times New Roman"/>
                  </a:rPr>
                  <a:t> </a:t>
                </a:r>
                <a:r>
                  <a:rPr lang="en-US" sz="1500" u="sng" spc="10" dirty="0">
                    <a:solidFill>
                      <a:srgbClr val="1D1D1D"/>
                    </a:solidFill>
                    <a:uFill>
                      <a:solidFill>
                        <a:srgbClr val="EEEEEE"/>
                      </a:solidFill>
                    </a:uFill>
                    <a:latin typeface="Times New Roman"/>
                    <a:cs typeface="Times New Roman"/>
                  </a:rPr>
                  <a:t>	</a:t>
                </a:r>
                <a:endParaRPr lang="en-US" sz="1500" dirty="0">
                  <a:latin typeface="Times New Roman"/>
                  <a:cs typeface="Times New Roman"/>
                </a:endParaRPr>
              </a:p>
              <a:p>
                <a:pPr marL="492125" indent="-188595">
                  <a:lnSpc>
                    <a:spcPts val="2400"/>
                  </a:lnSpc>
                  <a:buChar char="•"/>
                  <a:tabLst>
                    <a:tab pos="492125" algn="l"/>
                    <a:tab pos="492759" algn="l"/>
                  </a:tabLst>
                </a:pP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Ideally we want                                             </a:t>
                </a:r>
                <a:r>
                  <a:rPr lang="en-US" sz="1500" spc="10" dirty="0" err="1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softmax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is a continuous </a:t>
                </a:r>
              </a:p>
              <a:p>
                <a:pPr marL="303530">
                  <a:lnSpc>
                    <a:spcPts val="2400"/>
                  </a:lnSpc>
                  <a:tabLst>
                    <a:tab pos="492125" algn="l"/>
                    <a:tab pos="492759" algn="l"/>
                  </a:tabLst>
                </a:pP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  approximate to that</a:t>
                </a:r>
              </a:p>
              <a:p>
                <a:pPr marL="492125" indent="-187960">
                  <a:lnSpc>
                    <a:spcPts val="2400"/>
                  </a:lnSpc>
                  <a:buChar char="•"/>
                  <a:tabLst>
                    <a:tab pos="492125" algn="l"/>
                    <a:tab pos="492759" algn="l"/>
                  </a:tabLst>
                </a:pP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Still a linear model,  decision made on linear transformation of the input, as</a:t>
                </a:r>
              </a:p>
              <a:p>
                <a:pPr marL="304165">
                  <a:lnSpc>
                    <a:spcPts val="2400"/>
                  </a:lnSpc>
                  <a:tabLst>
                    <a:tab pos="492125" algn="l"/>
                    <a:tab pos="492759" algn="l"/>
                  </a:tabLst>
                </a:pP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 i="0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1500" i="1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500" b="0" i="1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500" i="1" spc="10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500" b="0" i="1" spc="10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1500" b="0" i="1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i="1" spc="10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i="1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 i="0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1500" i="1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500" i="1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500" i="1" spc="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baseline="-19323" dirty="0">
                  <a:latin typeface="Times New Roman"/>
                  <a:cs typeface="Times New Roman"/>
                </a:endParaRPr>
              </a:p>
              <a:p>
                <a:pPr marL="238125" indent="-162560">
                  <a:lnSpc>
                    <a:spcPct val="100000"/>
                  </a:lnSpc>
                  <a:spcBef>
                    <a:spcPts val="1000"/>
                  </a:spcBef>
                  <a:buChar char="•"/>
                  <a:tabLst>
                    <a:tab pos="238760" algn="l"/>
                  </a:tabLst>
                </a:pP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Cross-entrop</a:t>
                </a:r>
                <a:r>
                  <a:rPr lang="en-US" sz="19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y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loss between two distributions</a:t>
                </a:r>
                <a:r>
                  <a:rPr lang="en-US"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900" b="1" i="1" spc="5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900" b="1" i="1" spc="5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1900" b="1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and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𝒚</m:t>
                    </m:r>
                  </m:oMath>
                </a14:m>
                <a:endParaRPr lang="en-US" sz="1900" b="1" dirty="0">
                  <a:latin typeface="Times New Roman"/>
                  <a:cs typeface="Times New Roman"/>
                </a:endParaRPr>
              </a:p>
              <a:p>
                <a:pPr marL="494665">
                  <a:lnSpc>
                    <a:spcPct val="100000"/>
                  </a:lnSpc>
                  <a:spcBef>
                    <a:spcPts val="132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𝐻</m:t>
                      </m:r>
                      <m:r>
                        <a:rPr lang="en-US" sz="1900" i="1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(</m:t>
                      </m:r>
                      <m:r>
                        <a:rPr lang="en-US" sz="1900" b="1" i="1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𝒚</m:t>
                      </m:r>
                      <m:r>
                        <a:rPr lang="en-US" sz="1900" i="1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ar-AE" altLang="zh-CN" sz="1900" b="1" i="1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zh-CN" altLang="ar-AE" sz="1900" b="1" i="1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𝒚</m:t>
                          </m:r>
                        </m:e>
                      </m:acc>
                      <m:r>
                        <a:rPr lang="ar-AE" sz="1900" i="1" spc="-4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)</m:t>
                      </m:r>
                      <m:r>
                        <a:rPr lang="ar-AE" sz="1900" i="1" spc="245" dirty="0">
                          <a:solidFill>
                            <a:srgbClr val="1D1D1D"/>
                          </a:solidFill>
                          <a:latin typeface="Cambria Math" panose="02040503050406030204" pitchFamily="18" charset="0"/>
                          <a:cs typeface="Cambria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900" b="0" i="1" spc="245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US" sz="1900" b="0" i="1" spc="245" dirty="0" smtClean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Cambria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900" i="1" spc="245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Cambri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900" b="0" i="1" spc="245" dirty="0" smtClean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  <a:cs typeface="Cambria"/>
                                </a:rPr>
                              </m:ctrlPr>
                            </m:sSubPr>
                            <m:e>
                              <m:r>
                                <a:rPr lang="en-US" sz="1900" i="1" spc="245" dirty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  <a:cs typeface="Cambria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900" i="1" spc="245" dirty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  <a:cs typeface="Cambria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900" i="0" spc="245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Cambria"/>
                            </a:rPr>
                            <m:t>log</m:t>
                          </m:r>
                          <m:r>
                            <a:rPr lang="en-US" sz="1900" i="1" spc="245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Cambri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pc="235" dirty="0" smtClean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altLang="zh-CN" sz="2000" i="1" spc="235" dirty="0" smtClean="0">
                                      <a:solidFill>
                                        <a:srgbClr val="1D1D1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pc="235" dirty="0" smtClean="0">
                                      <a:solidFill>
                                        <a:srgbClr val="1D1D1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pc="235" dirty="0" smtClean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 spc="245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Cambria"/>
                            </a:rPr>
                            <m:t>)=−</m:t>
                          </m:r>
                          <m:r>
                            <m:rPr>
                              <m:sty m:val="p"/>
                            </m:rPr>
                            <a:rPr lang="en-US" sz="1900" i="0" spc="245" dirty="0">
                              <a:solidFill>
                                <a:srgbClr val="1D1D1D"/>
                              </a:solidFill>
                              <a:latin typeface="Cambria Math" panose="02040503050406030204" pitchFamily="18" charset="0"/>
                              <a:cs typeface="Cambria"/>
                            </a:rPr>
                            <m:t>log</m:t>
                          </m:r>
                          <m:sSub>
                            <m:sSubPr>
                              <m:ctrlPr>
                                <a:rPr lang="en-US" altLang="zh-CN" sz="2000" b="0" i="1" spc="235" dirty="0" smtClean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altLang="zh-CN" sz="2000" i="1" spc="235" dirty="0" smtClean="0">
                                      <a:solidFill>
                                        <a:srgbClr val="1D1D1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pc="235" dirty="0" smtClean="0">
                                      <a:solidFill>
                                        <a:srgbClr val="1D1D1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pc="235" dirty="0" smtClean="0">
                                  <a:solidFill>
                                    <a:srgbClr val="1D1D1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350" dirty="0">
                  <a:latin typeface="Times New Roman"/>
                  <a:cs typeface="Times New Roman"/>
                </a:endParaRPr>
              </a:p>
              <a:p>
                <a:pPr marL="492125" lvl="1" indent="-187960">
                  <a:lnSpc>
                    <a:spcPts val="1805"/>
                  </a:lnSpc>
                  <a:buChar char="•"/>
                  <a:tabLst>
                    <a:tab pos="492125" algn="l"/>
                    <a:tab pos="492759" algn="l"/>
                  </a:tabLst>
                </a:pP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When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label class is </a:t>
                </a:r>
                <a:r>
                  <a:rPr lang="en-US" sz="1500" i="1" spc="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i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,</a:t>
                </a:r>
                <a:r>
                  <a:rPr lang="en-US" sz="1500" spc="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assigns less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penalty 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spc="9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sSubPr>
                      <m:e>
                        <m:r>
                          <a:rPr lang="en-US" altLang="zh-CN" sz="1500" i="1" spc="9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𝑜</m:t>
                        </m:r>
                      </m:e>
                      <m:sub>
                        <m:r>
                          <a:rPr lang="en-US" altLang="zh-CN" sz="1500" i="1" spc="9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𝑗</m:t>
                        </m:r>
                      </m:sub>
                    </m:sSub>
                    <m:r>
                      <a:rPr lang="en-US" altLang="zh-CN" sz="1500" i="1" spc="9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</m:oMath>
                </a14:m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as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long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as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pc="9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sSubPr>
                      <m:e>
                        <m:r>
                          <a:rPr lang="en-US" sz="1500" b="0" i="1" spc="9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𝑜</m:t>
                        </m:r>
                      </m:e>
                      <m:sub>
                        <m:r>
                          <a:rPr lang="en-US" sz="1500" b="0" i="1" spc="9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𝑗</m:t>
                        </m:r>
                      </m:sub>
                    </m:sSub>
                    <m:r>
                      <a:rPr lang="en-US" sz="1500" i="1" spc="9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≪</m:t>
                    </m:r>
                    <m:sSub>
                      <m:sSubPr>
                        <m:ctrlPr>
                          <a:rPr lang="en-US" sz="1500" b="0" i="1" spc="-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500" i="1" spc="-2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𝑜</m:t>
                        </m:r>
                      </m:e>
                      <m:sub>
                        <m:r>
                          <a:rPr lang="en-US" sz="1500" b="0" i="1" spc="-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baseline="-20202" dirty="0">
                  <a:latin typeface="Times New Roman"/>
                  <a:cs typeface="Times New Roman"/>
                </a:endParaRPr>
              </a:p>
              <a:p>
                <a:pPr marL="238125" indent="-162560">
                  <a:lnSpc>
                    <a:spcPct val="100000"/>
                  </a:lnSpc>
                  <a:spcBef>
                    <a:spcPts val="1000"/>
                  </a:spcBef>
                  <a:buChar char="•"/>
                  <a:tabLst>
                    <a:tab pos="238760" algn="l"/>
                  </a:tabLst>
                </a:pP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Exercise: think 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about how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handle examples with multi labels?</a:t>
                </a:r>
                <a:endParaRPr sz="19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80" y="1728716"/>
                <a:ext cx="8896985" cy="3410998"/>
              </a:xfrm>
              <a:prstGeom prst="rect">
                <a:avLst/>
              </a:prstGeom>
              <a:blipFill>
                <a:blip r:embed="rId4"/>
                <a:stretch>
                  <a:fillRect l="-753" b="-1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685800" y="1271820"/>
                <a:ext cx="5104204" cy="5089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altLang="zh-CN" b="1" i="1" spc="2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ar-AE" b="1" i="1" spc="2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ar-AE" altLang="zh-CN" i="1" spc="23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=</m:t>
                    </m:r>
                    <m:r>
                      <a:rPr lang="zh-CN" altLang="ar-AE" sz="1800" i="1" spc="-5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𝑠𝑜𝑓𝑡𝑚𝑎𝑥</m:t>
                    </m:r>
                    <m:r>
                      <a:rPr lang="ar-AE" altLang="zh-CN" sz="1800" i="1" spc="-5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(</m:t>
                    </m:r>
                    <m:r>
                      <a:rPr lang="zh-CN" altLang="ar-AE" sz="1800" b="1" i="1" spc="-5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𝒐</m:t>
                    </m:r>
                    <m:r>
                      <a:rPr lang="ar-AE" altLang="zh-CN" sz="1800" i="1" spc="-5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)</m:t>
                    </m:r>
                    <m:r>
                      <a:rPr lang="ar-AE" altLang="zh-CN" sz="1800" i="1" spc="2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</m:oMath>
                </a14:m>
                <a:r>
                  <a:rPr lang="en-US" sz="18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where</a:t>
                </a:r>
                <a:r>
                  <a:rPr lang="ar-AE" altLang="zh-CN" spc="235" dirty="0">
                    <a:solidFill>
                      <a:srgbClr val="1D1D1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pc="2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altLang="zh-CN" i="1" spc="235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pc="235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pc="2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i="1" spc="23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=</m:t>
                    </m:r>
                    <m:f>
                      <m:fPr>
                        <m:ctrlPr>
                          <a:rPr lang="en-US" altLang="zh-CN" b="0" i="1" spc="2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pc="235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pc="235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pc="235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  <a:cs typeface="Cambri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pc="235" dirty="0" smtClean="0">
                                        <a:solidFill>
                                          <a:srgbClr val="1D1D1D"/>
                                        </a:solidFill>
                                        <a:latin typeface="Cambria Math" panose="02040503050406030204" pitchFamily="18" charset="0"/>
                                        <a:cs typeface="Cambri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pc="235" dirty="0" smtClean="0">
                                        <a:solidFill>
                                          <a:srgbClr val="1D1D1D"/>
                                        </a:solidFill>
                                        <a:latin typeface="Cambria Math" panose="02040503050406030204" pitchFamily="18" charset="0"/>
                                        <a:cs typeface="Cambria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b="0" i="1" spc="235" dirty="0" smtClean="0">
                                        <a:solidFill>
                                          <a:srgbClr val="1D1D1D"/>
                                        </a:solidFill>
                                        <a:latin typeface="Cambria Math" panose="02040503050406030204" pitchFamily="18" charset="0"/>
                                        <a:cs typeface="Cambria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b="0" i="1" spc="235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zh-CN" b="0" i="1" spc="235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  <a:cs typeface="Cambria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pc="235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  <a:cs typeface="Cambria"/>
                                  </a:rPr>
                                  <m:t>𝑘</m:t>
                                </m:r>
                                <m:r>
                                  <a:rPr lang="en-US" altLang="zh-CN" b="0" i="1" spc="235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  <a:cs typeface="Cambria"/>
                                  </a:rPr>
                                  <m:t>=1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zh-CN" b="0" i="1" spc="235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𝑚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b="0" i="1" spc="235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  <a:cs typeface="Cambri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pc="235" dirty="0" smtClean="0">
                                    <a:solidFill>
                                      <a:srgbClr val="1D1D1D"/>
                                    </a:solidFill>
                                    <a:latin typeface="Cambria Math" panose="02040503050406030204" pitchFamily="18" charset="0"/>
                                    <a:cs typeface="Cambria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pc="235" dirty="0" smtClean="0">
                                        <a:solidFill>
                                          <a:srgbClr val="1D1D1D"/>
                                        </a:solidFill>
                                        <a:latin typeface="Cambria Math" panose="02040503050406030204" pitchFamily="18" charset="0"/>
                                        <a:cs typeface="Cambri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pc="235" dirty="0" smtClean="0">
                                            <a:solidFill>
                                              <a:srgbClr val="1D1D1D"/>
                                            </a:solidFill>
                                            <a:latin typeface="Cambria Math" panose="02040503050406030204" pitchFamily="18" charset="0"/>
                                            <a:cs typeface="Cambri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pc="235" dirty="0" smtClean="0">
                                            <a:solidFill>
                                              <a:srgbClr val="1D1D1D"/>
                                            </a:solidFill>
                                            <a:latin typeface="Cambria Math" panose="02040503050406030204" pitchFamily="18" charset="0"/>
                                            <a:cs typeface="Cambria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pc="235" dirty="0" smtClean="0">
                                            <a:solidFill>
                                              <a:srgbClr val="1D1D1D"/>
                                            </a:solidFill>
                                            <a:latin typeface="Cambria Math" panose="02040503050406030204" pitchFamily="18" charset="0"/>
                                            <a:cs typeface="Cambria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sz="18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endParaRPr sz="180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71820"/>
                <a:ext cx="5104204" cy="508922"/>
              </a:xfrm>
              <a:prstGeom prst="rect">
                <a:avLst/>
              </a:prstGeom>
              <a:blipFill>
                <a:blip r:embed="rId5"/>
                <a:stretch>
                  <a:fillRect l="-1434" t="-21687" b="-98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27811" y="1163396"/>
            <a:ext cx="2046058" cy="1375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6862826" y="1663649"/>
                <a:ext cx="51879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b="0" i="0" smtClean="0">
                          <a:latin typeface="Cambria Math" panose="02040503050406030204" pitchFamily="18" charset="0"/>
                          <a:cs typeface="Cambria"/>
                        </a:rPr>
                        <m:t>exp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Cambria"/>
                        </a:rPr>
                        <m:t>⁡()</m:t>
                      </m:r>
                    </m:oMath>
                  </m:oMathPara>
                </a14:m>
                <a:endParaRPr sz="180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826" y="1663649"/>
                <a:ext cx="518795" cy="289823"/>
              </a:xfrm>
              <a:prstGeom prst="rect">
                <a:avLst/>
              </a:prstGeom>
              <a:blipFill>
                <a:blip r:embed="rId7"/>
                <a:stretch>
                  <a:fillRect l="-14118" r="-29412" b="-36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0EEAD3-94BF-4131-9841-A7E2A97C575C}"/>
                  </a:ext>
                </a:extLst>
              </p:cNvPr>
              <p:cNvSpPr txBox="1"/>
              <p:nvPr/>
            </p:nvSpPr>
            <p:spPr>
              <a:xfrm>
                <a:off x="2086087" y="2066300"/>
                <a:ext cx="23036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1400" i="0" dirty="0">
                          <a:latin typeface="Cambria Math" panose="02040503050406030204" pitchFamily="18" charset="0"/>
                        </a:rPr>
                        <m:t>one</m:t>
                      </m:r>
                      <m:r>
                        <a:rPr lang="en-US" altLang="zh-CN" sz="1400" b="0" i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1400" i="0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zh-CN" altLang="en-US" sz="1400" i="0" dirty="0">
                          <a:latin typeface="Cambria Math" panose="02040503050406030204" pitchFamily="18" charset="0"/>
                        </a:rPr>
                        <m:t>ot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 sz="1400" i="0" dirty="0"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1400" i="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1400" i="0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0EEAD3-94BF-4131-9841-A7E2A97C5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087" y="2066300"/>
                <a:ext cx="2303629" cy="307777"/>
              </a:xfrm>
              <a:prstGeom prst="rect">
                <a:avLst/>
              </a:prstGeom>
              <a:blipFill>
                <a:blip r:embed="rId8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BCB2B8-38FA-460C-B143-0CC73CC6FF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72047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Mini-batch</a:t>
            </a:r>
            <a:r>
              <a:rPr spc="-5" dirty="0"/>
              <a:t> </a:t>
            </a:r>
            <a:r>
              <a:rPr spc="-30" dirty="0"/>
              <a:t>Stochastic</a:t>
            </a:r>
            <a:r>
              <a:rPr spc="-5" dirty="0"/>
              <a:t> </a:t>
            </a:r>
            <a:r>
              <a:rPr spc="-30" dirty="0"/>
              <a:t>gradient</a:t>
            </a:r>
            <a:r>
              <a:rPr spc="-5" dirty="0"/>
              <a:t> </a:t>
            </a:r>
            <a:r>
              <a:rPr spc="-15" dirty="0"/>
              <a:t>descent</a:t>
            </a:r>
            <a:r>
              <a:rPr dirty="0"/>
              <a:t> </a:t>
            </a:r>
            <a:r>
              <a:rPr spc="-10" dirty="0"/>
              <a:t>(SGD)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3612" y="981087"/>
            <a:ext cx="7474987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6220" indent="-224154">
              <a:lnSpc>
                <a:spcPct val="100000"/>
              </a:lnSpc>
              <a:spcBef>
                <a:spcPts val="105"/>
              </a:spcBef>
              <a:buChar char="•"/>
              <a:tabLst>
                <a:tab pos="236220" algn="l"/>
                <a:tab pos="236854" algn="l"/>
              </a:tabLst>
            </a:pPr>
            <a:r>
              <a:rPr sz="22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by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mini-batch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SGD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(by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various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other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ways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well)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2209" y="1529049"/>
            <a:ext cx="159791" cy="298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•</a:t>
            </a:r>
            <a:endParaRPr sz="185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0802" y="2859822"/>
            <a:ext cx="90170" cy="6464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•</a:t>
            </a:r>
            <a:endParaRPr sz="1550" dirty="0">
              <a:latin typeface="Times New Roman" panose="02020603050405020304" pitchFamily="18" charset="0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5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•</a:t>
            </a:r>
            <a:endParaRPr sz="155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766483" y="1421479"/>
                <a:ext cx="5860828" cy="43313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spc="-60" baseline="1207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𝒘</m:t>
                    </m:r>
                  </m:oMath>
                </a14:m>
                <a:r>
                  <a:rPr lang="en-US" altLang="zh-CN" sz="1900" b="1" spc="-60" baseline="-17361" dirty="0">
                    <a:solidFill>
                      <a:srgbClr val="1D1D1D"/>
                    </a:solidFill>
                    <a:latin typeface="Cambria"/>
                    <a:cs typeface="Times New Roman"/>
                  </a:rPr>
                  <a:t>  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model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param,</a:t>
                </a:r>
                <a:r>
                  <a:rPr lang="en-US"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pc="-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𝑏</m:t>
                    </m:r>
                  </m:oMath>
                </a14:m>
                <a:r>
                  <a:rPr lang="en-US" sz="1900" i="1" spc="-13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batch size,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pc="-1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900" i="1" spc="-1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𝜂</m:t>
                        </m:r>
                      </m:e>
                      <m:sub>
                        <m:r>
                          <a:rPr lang="en-US" sz="1900" b="0" i="1" spc="-13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900" i="1" spc="60" baseline="-19097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learning 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rate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at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1900" b="0" i="1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𝑡</m:t>
                    </m:r>
                  </m:oMath>
                </a14:m>
                <a:endParaRPr sz="19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3" y="1421479"/>
                <a:ext cx="5860828" cy="433132"/>
              </a:xfrm>
              <a:prstGeom prst="rect">
                <a:avLst/>
              </a:prstGeom>
              <a:blipFill>
                <a:blip r:embed="rId5"/>
                <a:stretch>
                  <a:fillRect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582038" y="1712039"/>
                <a:ext cx="4985796" cy="1144416"/>
              </a:xfrm>
              <a:prstGeom prst="rect">
                <a:avLst/>
              </a:prstGeom>
            </p:spPr>
            <p:txBody>
              <a:bodyPr vert="horz" wrap="square" lIns="0" tIns="106045" rIns="0" bIns="0" rtlCol="0">
                <a:spAutoFit/>
              </a:bodyPr>
              <a:lstStyle/>
              <a:p>
                <a:pPr marL="261620" indent="-224154">
                  <a:lnSpc>
                    <a:spcPct val="100000"/>
                  </a:lnSpc>
                  <a:buChar char="•"/>
                  <a:tabLst>
                    <a:tab pos="261620" algn="l"/>
                    <a:tab pos="262255" algn="l"/>
                  </a:tabLst>
                </a:pP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Randomly </a:t>
                </a:r>
                <a:r>
                  <a:rPr lang="en-US" sz="2775" spc="-7" baseline="1501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initialize</a:t>
                </a:r>
                <a:r>
                  <a:rPr lang="en-US" sz="2775" spc="-44" baseline="1501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50" b="0" i="1" spc="-60" baseline="1207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3450" b="1" i="1" spc="-60" baseline="1207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𝒘</m:t>
                        </m:r>
                      </m:e>
                      <m:sub>
                        <m:r>
                          <a:rPr lang="en-US" sz="3450" b="0" i="1" spc="-60" baseline="1207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1</m:t>
                        </m:r>
                      </m:sub>
                    </m:sSub>
                  </m:oMath>
                </a14:m>
                <a:endParaRPr lang="en-US" sz="2400" baseline="-17361" dirty="0">
                  <a:latin typeface="Cambria"/>
                  <a:cs typeface="Cambria"/>
                </a:endParaRPr>
              </a:p>
              <a:p>
                <a:pPr marL="261620" indent="-224154">
                  <a:lnSpc>
                    <a:spcPct val="100000"/>
                  </a:lnSpc>
                  <a:buChar char="•"/>
                  <a:tabLst>
                    <a:tab pos="261620" algn="l"/>
                    <a:tab pos="262255" algn="l"/>
                  </a:tabLst>
                </a:pP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Repeat </a:t>
                </a:r>
                <a14:m>
                  <m:oMath xmlns:m="http://schemas.openxmlformats.org/officeDocument/2006/math">
                    <m:r>
                      <a:rPr lang="en-US" altLang="zh-CN" sz="3450" b="0" i="1" spc="450" baseline="1207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𝑡</m:t>
                    </m:r>
                    <m:r>
                      <a:rPr lang="en-US" altLang="zh-CN" sz="3450" i="1" spc="450" baseline="1207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=</m:t>
                    </m:r>
                    <m:r>
                      <a:rPr lang="en-US" altLang="zh-CN" sz="3450" i="1" spc="157" baseline="1207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1,2,… </m:t>
                    </m:r>
                  </m:oMath>
                </a14:m>
                <a:r>
                  <a:rPr lang="en-US" sz="2775" spc="-15" baseline="1501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until </a:t>
                </a:r>
                <a:r>
                  <a:rPr lang="en-US" sz="2775" spc="-7" baseline="1501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converge</a:t>
                </a:r>
                <a:endParaRPr sz="2775" baseline="1501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8" y="1712039"/>
                <a:ext cx="4985796" cy="1144416"/>
              </a:xfrm>
              <a:prstGeom prst="rect">
                <a:avLst/>
              </a:prstGeom>
              <a:blipFill>
                <a:blip r:embed="rId6"/>
                <a:stretch>
                  <a:fillRect l="-2078" b="-9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995678" y="2835168"/>
                <a:ext cx="5676173" cy="683970"/>
              </a:xfrm>
              <a:prstGeom prst="rect">
                <a:avLst/>
              </a:prstGeom>
            </p:spPr>
            <p:txBody>
              <a:bodyPr vert="horz" wrap="square" lIns="0" tIns="8509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670"/>
                  </a:spcBef>
                </a:pPr>
                <a:r>
                  <a:rPr lang="en-US" sz="15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Ran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domly</a:t>
                </a:r>
                <a:r>
                  <a:rPr lang="en-US" sz="1500" spc="-1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amples</a:t>
                </a:r>
                <a:r>
                  <a:rPr lang="en-US" sz="15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b="0" i="1" spc="-9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sSubPr>
                      <m:e>
                        <m:r>
                          <a:rPr lang="en-US" altLang="zh-CN" sz="1500" b="0" i="1" spc="-9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𝐼</m:t>
                        </m:r>
                      </m:e>
                      <m:sub>
                        <m:r>
                          <a:rPr lang="en-US" altLang="zh-CN" sz="1500" b="0" i="1" spc="-9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𝑡</m:t>
                        </m:r>
                      </m:sub>
                    </m:sSub>
                    <m:r>
                      <a:rPr lang="en-US" altLang="zh-CN" sz="1500" i="1" spc="-9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⊂</m:t>
                    </m:r>
                    <m:r>
                      <a:rPr lang="en-US" altLang="zh-CN" sz="1500" i="1" spc="16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{1,…, </m:t>
                    </m:r>
                    <m:r>
                      <a:rPr lang="zh-CN" altLang="en-US" sz="1500" i="1" spc="1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𝑛</m:t>
                    </m:r>
                    <m:r>
                      <a:rPr lang="en-US" altLang="zh-CN" sz="1500" i="1" spc="19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}</m:t>
                    </m:r>
                    <m:r>
                      <a:rPr lang="en-US" altLang="zh-CN" sz="1500" i="1" spc="-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</m:oMath>
                </a14:m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with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 </a:t>
                </a:r>
                <a:r>
                  <a:rPr lang="en-US" sz="1500" spc="-19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500" i="1" spc="1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|</m:t>
                    </m:r>
                    <m:r>
                      <a:rPr lang="en-US" altLang="zh-CN" sz="1500" i="1" spc="-204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r>
                      <a:rPr lang="zh-CN" altLang="en-US" sz="1500" i="1" spc="-6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𝐼</m:t>
                    </m:r>
                    <m:r>
                      <a:rPr lang="zh-CN" altLang="en-US" sz="1500" i="1" spc="7" baseline="-20576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  <m:r>
                      <a:rPr lang="en-US" altLang="zh-CN" sz="1500" i="1" spc="-187" baseline="-20576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altLang="zh-CN" sz="1500" i="1" spc="1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|</m:t>
                    </m:r>
                    <m:r>
                      <a:rPr lang="en-US" altLang="zh-CN" sz="1500" i="1" spc="27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=</m:t>
                    </m:r>
                    <m:r>
                      <a:rPr lang="zh-CN" altLang="en-US" sz="1500" i="1" spc="1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𝑏</m:t>
                    </m:r>
                  </m:oMath>
                </a14:m>
                <a:endParaRPr lang="en-US" sz="1500" dirty="0">
                  <a:latin typeface="Times New Roman"/>
                  <a:cs typeface="Times New Roman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880"/>
                  </a:spcBef>
                </a:pP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Up</a:t>
                </a:r>
                <a:r>
                  <a:rPr lang="en-US" sz="15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at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</a:t>
                </a:r>
                <a:r>
                  <a:rPr lang="en-US" sz="1500" spc="-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b="0" i="1" spc="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zh-CN" altLang="en-US" sz="1500" b="1" i="1" spc="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𝒘</m:t>
                        </m:r>
                      </m:e>
                      <m:sub>
                        <m:r>
                          <a:rPr lang="en-US" altLang="zh-CN" sz="1500" b="0" i="1" spc="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  <m:r>
                          <a:rPr lang="en-US" altLang="zh-CN" sz="1500" b="0" i="1" spc="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+1</m:t>
                        </m:r>
                      </m:sub>
                    </m:sSub>
                    <m:r>
                      <a:rPr lang="en-US" altLang="zh-CN" sz="1500" i="1" spc="-89" baseline="-20576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r>
                      <a:rPr lang="en-US" altLang="zh-CN" sz="1500" i="1" spc="27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=</m:t>
                    </m:r>
                    <m:sSub>
                      <m:sSubPr>
                        <m:ctrlPr>
                          <a:rPr lang="en-US" altLang="zh-CN" sz="1500" i="1" spc="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zh-CN" altLang="en-US" sz="1500" b="1" i="1" spc="2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𝒘</m:t>
                        </m:r>
                      </m:e>
                      <m:sub>
                        <m:r>
                          <a:rPr lang="en-US" altLang="zh-CN" sz="1500" b="0" i="1" spc="2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  <m:r>
                      <a:rPr lang="en-US" altLang="zh-CN" sz="1500" i="1" spc="27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−</m:t>
                    </m:r>
                    <m:sSub>
                      <m:sSubPr>
                        <m:ctrlPr>
                          <a:rPr lang="en-US" altLang="zh-CN" sz="1500" b="0" i="1" spc="-2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zh-CN" altLang="en-US" sz="1500" i="1" spc="-2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𝜂</m:t>
                        </m:r>
                      </m:e>
                      <m:sub>
                        <m:r>
                          <a:rPr lang="en-US" altLang="zh-CN" sz="1500" b="0" i="1" spc="-2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</m:sub>
                    </m:sSub>
                    <m:r>
                      <a:rPr lang="en-US" altLang="zh-CN" sz="1500" i="1" spc="-187" baseline="-20576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sSub>
                      <m:sSubPr>
                        <m:ctrlPr>
                          <a:rPr lang="en-US" altLang="zh-CN" sz="1500" b="0" i="1" spc="28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500" i="0" spc="28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1500" b="0" i="1" spc="280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</m:ctrlPr>
                          </m:sSubPr>
                          <m:e>
                            <m:r>
                              <a:rPr lang="en-US" altLang="zh-CN" sz="1500" b="1" i="1" spc="280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500" b="0" i="1" spc="280" dirty="0" smtClean="0">
                                <a:solidFill>
                                  <a:srgbClr val="1D1D1D"/>
                                </a:solidFill>
                                <a:latin typeface="Cambria Math" panose="02040503050406030204" pitchFamily="18" charset="0"/>
                                <a:cs typeface="Cambria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altLang="zh-CN" sz="1500" i="1" spc="50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Arial"/>
                      </a:rPr>
                      <m:t>ℓ</m:t>
                    </m:r>
                    <m:r>
                      <a:rPr lang="en-US" altLang="zh-CN" sz="1500" i="1" spc="-7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(</m:t>
                    </m:r>
                    <m:r>
                      <a:rPr lang="zh-CN" altLang="en-US" sz="1500" b="1" i="1" spc="2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𝑿</m:t>
                    </m:r>
                    <m:r>
                      <a:rPr lang="zh-CN" altLang="en-US" sz="1500" i="1" spc="-60" baseline="-20576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𝐼</m:t>
                    </m:r>
                    <m:r>
                      <a:rPr lang="zh-CN" altLang="en-US" sz="1500" i="1" spc="22" baseline="-4678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  <m:r>
                      <a:rPr lang="en-US" altLang="zh-CN" sz="1500" i="1" spc="9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,</m:t>
                    </m:r>
                    <m:r>
                      <a:rPr lang="en-US" altLang="zh-CN" sz="1500" i="1" spc="-10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r>
                      <a:rPr lang="zh-CN" altLang="en-US" sz="1500" b="1" i="1" spc="1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𝒚</m:t>
                    </m:r>
                    <m:r>
                      <a:rPr lang="zh-CN" altLang="en-US" sz="1500" i="1" spc="-60" baseline="-20576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𝐼</m:t>
                    </m:r>
                    <m:r>
                      <a:rPr lang="zh-CN" altLang="en-US" sz="1500" i="1" spc="22" baseline="-46783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  <m:r>
                      <a:rPr lang="en-US" altLang="zh-CN" sz="1500" i="1" spc="9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,</m:t>
                    </m:r>
                    <m:r>
                      <a:rPr lang="en-US" altLang="zh-CN" sz="1500" i="1" spc="-10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r>
                      <a:rPr lang="zh-CN" altLang="en-US" sz="1500" b="1" i="1" spc="2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𝒘</m:t>
                    </m:r>
                    <m:r>
                      <a:rPr lang="zh-CN" altLang="en-US" sz="1500" i="1" spc="104" baseline="-20576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  <m:r>
                      <a:rPr lang="en-US" altLang="zh-CN" sz="1500" i="1" spc="-8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)</m:t>
                    </m:r>
                  </m:oMath>
                </a14:m>
                <a:endParaRPr sz="150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78" y="2835168"/>
                <a:ext cx="5676173" cy="683970"/>
              </a:xfrm>
              <a:prstGeom prst="rect">
                <a:avLst/>
              </a:prstGeom>
              <a:blipFill>
                <a:blip r:embed="rId7"/>
                <a:stretch>
                  <a:fillRect l="-1396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4"/>
              <p:cNvSpPr txBox="1"/>
              <p:nvPr/>
            </p:nvSpPr>
            <p:spPr>
              <a:xfrm>
                <a:off x="348209" y="3459379"/>
                <a:ext cx="7211280" cy="820738"/>
              </a:xfrm>
              <a:prstGeom prst="rect">
                <a:avLst/>
              </a:prstGeom>
            </p:spPr>
            <p:txBody>
              <a:bodyPr vert="horz" wrap="square" lIns="0" tIns="142240" rIns="0" bIns="0" rtlCol="0">
                <a:spAutoFit/>
              </a:bodyPr>
              <a:lstStyle/>
              <a:p>
                <a:pPr marL="261620" indent="-224154">
                  <a:lnSpc>
                    <a:spcPct val="100000"/>
                  </a:lnSpc>
                  <a:spcBef>
                    <a:spcPts val="1120"/>
                  </a:spcBef>
                  <a:buChar char="•"/>
                  <a:tabLst>
                    <a:tab pos="261620" algn="l"/>
                    <a:tab pos="262255" algn="l"/>
                  </a:tabLst>
                </a:pP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Pros: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solve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all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objectives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this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course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except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for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trees</a:t>
                </a:r>
                <a:endParaRPr lang="en-US" sz="2200" dirty="0">
                  <a:latin typeface="Times New Roman" panose="02020603050405020304" pitchFamily="18" charset="0"/>
                  <a:cs typeface="Roboto Lt"/>
                </a:endParaRPr>
              </a:p>
              <a:p>
                <a:pPr marL="261620" indent="-224154">
                  <a:lnSpc>
                    <a:spcPct val="100000"/>
                  </a:lnSpc>
                  <a:buChar char="•"/>
                  <a:tabLst>
                    <a:tab pos="261620" algn="l"/>
                    <a:tab pos="262255" algn="l"/>
                  </a:tabLst>
                </a:pP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Cons: sensitive to hyper-parameters </a:t>
                </a:r>
                <a14:m>
                  <m:oMath xmlns:m="http://schemas.openxmlformats.org/officeDocument/2006/math">
                    <m:r>
                      <a:rPr lang="zh-CN" altLang="en-US" sz="2200" spc="-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𝑏</m:t>
                    </m:r>
                  </m:oMath>
                </a14:m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pc="-1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zh-CN" altLang="en-US" sz="22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𝜂</m:t>
                        </m:r>
                      </m:e>
                      <m:sub>
                        <m:r>
                          <a:rPr lang="zh-CN" altLang="en-US" sz="2200" spc="-1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𝑡</m:t>
                        </m:r>
                      </m:sub>
                    </m:sSub>
                  </m:oMath>
                </a14:m>
                <a:endParaRPr sz="2200" spc="-10" dirty="0">
                  <a:solidFill>
                    <a:srgbClr val="1D1D1D"/>
                  </a:solidFill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1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09" y="3459379"/>
                <a:ext cx="7211280" cy="820738"/>
              </a:xfrm>
              <a:prstGeom prst="rect">
                <a:avLst/>
              </a:prstGeom>
              <a:blipFill>
                <a:blip r:embed="rId8"/>
                <a:stretch>
                  <a:fillRect l="-16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F7DD2ABB-82AE-4CE6-93E7-0DFD35720C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8800" y="2243251"/>
            <a:ext cx="2235200" cy="3175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84899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5" dirty="0"/>
              <a:t>o</a:t>
            </a:r>
            <a:r>
              <a:rPr dirty="0"/>
              <a:t>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3613" y="928420"/>
            <a:ext cx="2954655" cy="289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3599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a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linear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regression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 </a:t>
            </a:r>
            <a:r>
              <a:rPr sz="2200" spc="-5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4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min-batch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3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SGD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241300" indent="-228600">
              <a:lnSpc>
                <a:spcPct val="100000"/>
              </a:lnSpc>
              <a:spcBef>
                <a:spcPts val="11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Hyperparameters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1335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batch_size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825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learning_rate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825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num_epochs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58261" y="163741"/>
            <a:ext cx="4954905" cy="228600"/>
          </a:xfrm>
          <a:custGeom>
            <a:avLst/>
            <a:gdLst/>
            <a:ahLst/>
            <a:cxnLst/>
            <a:rect l="l" t="t" r="r" b="b"/>
            <a:pathLst>
              <a:path w="4954905" h="228600">
                <a:moveTo>
                  <a:pt x="4954638" y="0"/>
                </a:moveTo>
                <a:lnTo>
                  <a:pt x="0" y="0"/>
                </a:lnTo>
                <a:lnTo>
                  <a:pt x="0" y="228600"/>
                </a:lnTo>
                <a:lnTo>
                  <a:pt x="4954638" y="228600"/>
                </a:lnTo>
                <a:lnTo>
                  <a:pt x="4954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58261" y="2661827"/>
            <a:ext cx="5321935" cy="457200"/>
          </a:xfrm>
          <a:custGeom>
            <a:avLst/>
            <a:gdLst/>
            <a:ahLst/>
            <a:cxnLst/>
            <a:rect l="l" t="t" r="r" b="b"/>
            <a:pathLst>
              <a:path w="5321934" h="457200">
                <a:moveTo>
                  <a:pt x="5321643" y="0"/>
                </a:moveTo>
                <a:lnTo>
                  <a:pt x="0" y="0"/>
                </a:lnTo>
                <a:lnTo>
                  <a:pt x="0" y="228587"/>
                </a:lnTo>
                <a:lnTo>
                  <a:pt x="0" y="457187"/>
                </a:lnTo>
                <a:lnTo>
                  <a:pt x="3486594" y="457187"/>
                </a:lnTo>
                <a:lnTo>
                  <a:pt x="3486594" y="228587"/>
                </a:lnTo>
                <a:lnTo>
                  <a:pt x="5321643" y="228587"/>
                </a:lnTo>
                <a:lnTo>
                  <a:pt x="5321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8261" y="3135540"/>
            <a:ext cx="5138420" cy="915035"/>
          </a:xfrm>
          <a:custGeom>
            <a:avLst/>
            <a:gdLst/>
            <a:ahLst/>
            <a:cxnLst/>
            <a:rect l="l" t="t" r="r" b="b"/>
            <a:pathLst>
              <a:path w="5138420" h="915035">
                <a:moveTo>
                  <a:pt x="3853611" y="685812"/>
                </a:moveTo>
                <a:lnTo>
                  <a:pt x="0" y="685812"/>
                </a:lnTo>
                <a:lnTo>
                  <a:pt x="0" y="914412"/>
                </a:lnTo>
                <a:lnTo>
                  <a:pt x="3853611" y="914412"/>
                </a:lnTo>
                <a:lnTo>
                  <a:pt x="3853611" y="685812"/>
                </a:lnTo>
                <a:close/>
              </a:path>
              <a:path w="5138420" h="915035">
                <a:moveTo>
                  <a:pt x="5138140" y="228600"/>
                </a:moveTo>
                <a:lnTo>
                  <a:pt x="2844330" y="228600"/>
                </a:lnTo>
                <a:lnTo>
                  <a:pt x="2844330" y="0"/>
                </a:lnTo>
                <a:lnTo>
                  <a:pt x="0" y="0"/>
                </a:lnTo>
                <a:lnTo>
                  <a:pt x="0" y="228600"/>
                </a:lnTo>
                <a:lnTo>
                  <a:pt x="0" y="457200"/>
                </a:lnTo>
                <a:lnTo>
                  <a:pt x="0" y="685800"/>
                </a:lnTo>
                <a:lnTo>
                  <a:pt x="2293810" y="685800"/>
                </a:lnTo>
                <a:lnTo>
                  <a:pt x="2293810" y="457200"/>
                </a:lnTo>
                <a:lnTo>
                  <a:pt x="5138140" y="457200"/>
                </a:lnTo>
                <a:lnTo>
                  <a:pt x="513814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213" y="4388311"/>
            <a:ext cx="4312920" cy="685800"/>
          </a:xfrm>
          <a:custGeom>
            <a:avLst/>
            <a:gdLst/>
            <a:ahLst/>
            <a:cxnLst/>
            <a:rect l="l" t="t" r="r" b="b"/>
            <a:pathLst>
              <a:path w="4312920" h="685800">
                <a:moveTo>
                  <a:pt x="4312374" y="228600"/>
                </a:moveTo>
                <a:lnTo>
                  <a:pt x="2569070" y="228600"/>
                </a:lnTo>
                <a:lnTo>
                  <a:pt x="2569070" y="0"/>
                </a:lnTo>
                <a:lnTo>
                  <a:pt x="0" y="0"/>
                </a:lnTo>
                <a:lnTo>
                  <a:pt x="0" y="228600"/>
                </a:lnTo>
                <a:lnTo>
                  <a:pt x="0" y="457200"/>
                </a:lnTo>
                <a:lnTo>
                  <a:pt x="0" y="685800"/>
                </a:lnTo>
                <a:lnTo>
                  <a:pt x="2752572" y="685800"/>
                </a:lnTo>
                <a:lnTo>
                  <a:pt x="2752572" y="457200"/>
                </a:lnTo>
                <a:lnTo>
                  <a:pt x="4312374" y="457200"/>
                </a:lnTo>
                <a:lnTo>
                  <a:pt x="4312374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19512" y="732819"/>
            <a:ext cx="52412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008000"/>
                </a:solidFill>
                <a:latin typeface="Courier New"/>
                <a:cs typeface="Courier New"/>
              </a:rPr>
              <a:t># `features` shape is (n, p), `labels` shape is (n, 1)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19512" y="915699"/>
            <a:ext cx="6003240" cy="2126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25000"/>
              </a:lnSpc>
              <a:spcBef>
                <a:spcPts val="100"/>
              </a:spcBef>
            </a:pPr>
            <a:r>
              <a:rPr sz="1200" i="1" dirty="0">
                <a:solidFill>
                  <a:srgbClr val="0000FF"/>
                </a:solidFill>
                <a:latin typeface="Courier New"/>
                <a:cs typeface="Courier New"/>
              </a:rPr>
              <a:t>def </a:t>
            </a:r>
            <a:r>
              <a:rPr sz="1200" i="1" dirty="0">
                <a:solidFill>
                  <a:srgbClr val="795E26"/>
                </a:solidFill>
                <a:latin typeface="Courier New"/>
                <a:cs typeface="Courier New"/>
              </a:rPr>
              <a:t>data_iter</a:t>
            </a:r>
            <a:r>
              <a:rPr sz="1200" i="1" dirty="0"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batch_size</a:t>
            </a:r>
            <a:r>
              <a:rPr sz="1200" i="1" dirty="0">
                <a:latin typeface="Courier New"/>
                <a:cs typeface="Courier New"/>
              </a:rPr>
              <a:t>,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features</a:t>
            </a:r>
            <a:r>
              <a:rPr sz="1200" i="1" dirty="0">
                <a:latin typeface="Courier New"/>
                <a:cs typeface="Courier New"/>
              </a:rPr>
              <a:t>,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labels</a:t>
            </a:r>
            <a:r>
              <a:rPr sz="1200" i="1" dirty="0">
                <a:latin typeface="Courier New"/>
                <a:cs typeface="Courier New"/>
              </a:rPr>
              <a:t>): </a:t>
            </a:r>
            <a:r>
              <a:rPr sz="1200" i="1" spc="-7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num_examples</a:t>
            </a:r>
            <a:r>
              <a:rPr sz="1200" i="1" spc="-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95E26"/>
                </a:solidFill>
                <a:latin typeface="Courier New"/>
                <a:cs typeface="Courier New"/>
              </a:rPr>
              <a:t>len</a:t>
            </a:r>
            <a:r>
              <a:rPr sz="1200" i="1" dirty="0"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features</a:t>
            </a:r>
            <a:r>
              <a:rPr sz="1200" i="1" dirty="0"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36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indices</a:t>
            </a:r>
            <a:r>
              <a:rPr sz="1200" i="1" spc="-1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1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list</a:t>
            </a:r>
            <a:r>
              <a:rPr sz="1200" i="1" dirty="0"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range</a:t>
            </a:r>
            <a:r>
              <a:rPr sz="1200" i="1" dirty="0">
                <a:latin typeface="Courier New"/>
                <a:cs typeface="Courier New"/>
              </a:rPr>
              <a:t>(</a:t>
            </a:r>
            <a:r>
              <a:rPr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num_examples</a:t>
            </a:r>
            <a:r>
              <a:rPr sz="1200" i="1" dirty="0">
                <a:latin typeface="Courier New"/>
                <a:cs typeface="Courier New"/>
              </a:rPr>
              <a:t>))</a:t>
            </a:r>
            <a:endParaRPr lang="en-US" sz="1200" i="1" dirty="0">
              <a:latin typeface="Courier New"/>
              <a:cs typeface="Courier New"/>
            </a:endParaRPr>
          </a:p>
          <a:p>
            <a:pPr marL="379095">
              <a:lnSpc>
                <a:spcPct val="100000"/>
              </a:lnSpc>
              <a:spcBef>
                <a:spcPts val="360"/>
              </a:spcBef>
            </a:pPr>
            <a:r>
              <a:rPr lang="en-US" sz="1200" i="1" dirty="0" err="1">
                <a:latin typeface="Courier New"/>
                <a:cs typeface="Courier New"/>
              </a:rPr>
              <a:t>random.shuffle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(</a:t>
            </a:r>
            <a:r>
              <a:rPr lang="en-US" sz="1200" i="1" dirty="0">
                <a:solidFill>
                  <a:srgbClr val="001080"/>
                </a:solidFill>
                <a:latin typeface="Courier New"/>
                <a:cs typeface="Courier New"/>
              </a:rPr>
              <a:t>indices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)	</a:t>
            </a:r>
            <a:r>
              <a:rPr lang="en-US" sz="1200" i="1" dirty="0">
                <a:solidFill>
                  <a:srgbClr val="008000"/>
                </a:solidFill>
                <a:latin typeface="Courier New"/>
                <a:cs typeface="Courier New"/>
              </a:rPr>
              <a:t># read examples at random  </a:t>
            </a:r>
          </a:p>
          <a:p>
            <a:pPr marL="379095">
              <a:lnSpc>
                <a:spcPct val="100000"/>
              </a:lnSpc>
              <a:spcBef>
                <a:spcPts val="360"/>
              </a:spcBef>
            </a:pPr>
            <a:r>
              <a:rPr lang="en-US" sz="1200" i="1" dirty="0">
                <a:solidFill>
                  <a:srgbClr val="AF00DB"/>
                </a:solidFill>
                <a:latin typeface="Courier New"/>
                <a:cs typeface="Courier New"/>
              </a:rPr>
              <a:t>for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 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 </a:t>
            </a:r>
            <a:r>
              <a:rPr lang="en-US" sz="1200" i="1" dirty="0">
                <a:solidFill>
                  <a:srgbClr val="AF00DB"/>
                </a:solidFill>
                <a:latin typeface="Courier New"/>
                <a:cs typeface="Courier New"/>
              </a:rPr>
              <a:t>in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 </a:t>
            </a:r>
            <a:r>
              <a:rPr lang="en-US" sz="1200" i="1" dirty="0">
                <a:solidFill>
                  <a:srgbClr val="267F99"/>
                </a:solidFill>
                <a:latin typeface="Courier New"/>
                <a:cs typeface="Courier New"/>
              </a:rPr>
              <a:t>range</a:t>
            </a:r>
            <a:r>
              <a:rPr lang="en-US" sz="1200" i="1" dirty="0">
                <a:latin typeface="Courier New"/>
                <a:cs typeface="Courier New"/>
              </a:rPr>
              <a:t>(</a:t>
            </a:r>
            <a:r>
              <a:rPr lang="en-US" sz="1200" i="1" dirty="0">
                <a:solidFill>
                  <a:srgbClr val="098658"/>
                </a:solidFill>
                <a:latin typeface="Courier New"/>
                <a:cs typeface="Courier New"/>
              </a:rPr>
              <a:t>0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, 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num_examples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, 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batch_size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):</a:t>
            </a:r>
          </a:p>
          <a:p>
            <a:pPr marL="379095">
              <a:lnSpc>
                <a:spcPct val="100000"/>
              </a:lnSpc>
              <a:spcBef>
                <a:spcPts val="360"/>
              </a:spcBef>
            </a:pPr>
            <a:r>
              <a:rPr lang="en-US" sz="1200" i="1" dirty="0">
                <a:solidFill>
                  <a:srgbClr val="001080"/>
                </a:solidFill>
                <a:latin typeface="Courier New"/>
                <a:cs typeface="Courier New"/>
              </a:rPr>
              <a:t>    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batch_indices</a:t>
            </a:r>
            <a:r>
              <a:rPr lang="en-US" sz="1200" i="1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= </a:t>
            </a:r>
            <a:r>
              <a:rPr lang="en-US" sz="1200" i="1" dirty="0" err="1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lang="en-US" sz="1200" i="1" dirty="0" err="1">
                <a:latin typeface="Courier New"/>
                <a:cs typeface="Courier New"/>
              </a:rPr>
              <a:t>.tensor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(</a:t>
            </a:r>
          </a:p>
          <a:p>
            <a:pPr marL="379095">
              <a:lnSpc>
                <a:spcPct val="100000"/>
              </a:lnSpc>
              <a:spcBef>
                <a:spcPts val="360"/>
              </a:spcBef>
            </a:pPr>
            <a:r>
              <a:rPr lang="en-US" sz="1200" i="1" dirty="0">
                <a:solidFill>
                  <a:srgbClr val="001080"/>
                </a:solidFill>
                <a:latin typeface="Courier New"/>
                <a:cs typeface="Courier New"/>
              </a:rPr>
              <a:t>        indices</a:t>
            </a:r>
            <a:r>
              <a:rPr lang="en-US" sz="1200" i="1" dirty="0">
                <a:latin typeface="Courier New"/>
                <a:cs typeface="Courier New"/>
              </a:rPr>
              <a:t>[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lang="en-US" sz="1200" i="1" dirty="0" err="1">
                <a:latin typeface="Courier New"/>
                <a:cs typeface="Courier New"/>
              </a:rPr>
              <a:t>:</a:t>
            </a:r>
            <a:r>
              <a:rPr lang="en-US" sz="1200" i="1" dirty="0" err="1">
                <a:solidFill>
                  <a:srgbClr val="795E26"/>
                </a:solidFill>
                <a:latin typeface="Courier New"/>
                <a:cs typeface="Courier New"/>
              </a:rPr>
              <a:t>min</a:t>
            </a:r>
            <a:r>
              <a:rPr lang="en-US" sz="1200" i="1" dirty="0">
                <a:latin typeface="Courier New"/>
                <a:cs typeface="Courier New"/>
              </a:rPr>
              <a:t>(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lang="en-US" sz="1200" i="1" dirty="0">
                <a:solidFill>
                  <a:srgbClr val="001080"/>
                </a:solidFill>
                <a:latin typeface="Courier New"/>
                <a:cs typeface="Courier New"/>
              </a:rPr>
              <a:t> + 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batch_size</a:t>
            </a:r>
            <a:r>
              <a:rPr lang="en-US" sz="1200" i="1" dirty="0">
                <a:solidFill>
                  <a:srgbClr val="001080"/>
                </a:solidFill>
                <a:latin typeface="Courier New"/>
                <a:cs typeface="Courier New"/>
              </a:rPr>
              <a:t>, 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num_examples</a:t>
            </a:r>
            <a:r>
              <a:rPr lang="en-US" sz="1200" i="1" dirty="0">
                <a:latin typeface="Courier New"/>
                <a:cs typeface="Courier New"/>
              </a:rPr>
              <a:t>)]) 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 </a:t>
            </a:r>
          </a:p>
          <a:p>
            <a:pPr marL="379095">
              <a:lnSpc>
                <a:spcPct val="100000"/>
              </a:lnSpc>
              <a:spcBef>
                <a:spcPts val="360"/>
              </a:spcBef>
            </a:pP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    </a:t>
            </a:r>
            <a:r>
              <a:rPr lang="en-US" sz="1200" i="1" dirty="0">
                <a:solidFill>
                  <a:srgbClr val="AF00DB"/>
                </a:solidFill>
                <a:latin typeface="Courier New"/>
                <a:cs typeface="Courier New"/>
              </a:rPr>
              <a:t>yield</a:t>
            </a:r>
            <a:r>
              <a:rPr lang="en-US" sz="1200" i="1" dirty="0">
                <a:solidFill>
                  <a:srgbClr val="795E26"/>
                </a:solidFill>
                <a:latin typeface="Courier New"/>
                <a:cs typeface="Courier New"/>
              </a:rPr>
              <a:t> </a:t>
            </a:r>
            <a:r>
              <a:rPr lang="en-US" sz="1200" i="1" dirty="0">
                <a:solidFill>
                  <a:srgbClr val="001080"/>
                </a:solidFill>
                <a:latin typeface="Courier New"/>
                <a:cs typeface="Courier New"/>
              </a:rPr>
              <a:t>features[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batch_indices</a:t>
            </a:r>
            <a:r>
              <a:rPr lang="en-US" sz="1200" i="1" dirty="0">
                <a:solidFill>
                  <a:srgbClr val="001080"/>
                </a:solidFill>
                <a:latin typeface="Courier New"/>
                <a:cs typeface="Courier New"/>
              </a:rPr>
              <a:t>], labels[</a:t>
            </a:r>
            <a:r>
              <a:rPr lang="en-US" sz="1200" i="1" dirty="0" err="1">
                <a:solidFill>
                  <a:srgbClr val="001080"/>
                </a:solidFill>
                <a:latin typeface="Courier New"/>
                <a:cs typeface="Courier New"/>
              </a:rPr>
              <a:t>batch_indices</a:t>
            </a:r>
            <a:r>
              <a:rPr lang="en-US" sz="1200" i="1" dirty="0">
                <a:solidFill>
                  <a:srgbClr val="001080"/>
                </a:solidFill>
                <a:latin typeface="Courier New"/>
                <a:cs typeface="Courier New"/>
              </a:rPr>
              <a:t>]</a:t>
            </a:r>
          </a:p>
          <a:p>
            <a:pPr marL="379095">
              <a:lnSpc>
                <a:spcPct val="100000"/>
              </a:lnSpc>
              <a:spcBef>
                <a:spcPts val="360"/>
              </a:spcBef>
            </a:pP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2213" y="2754839"/>
            <a:ext cx="553083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</a:t>
            </a:r>
            <a:r>
              <a:rPr sz="1200" i="1" spc="-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200" i="1" dirty="0">
                <a:latin typeface="Courier New"/>
                <a:cs typeface="Courier New"/>
              </a:rPr>
              <a:t>.normal(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0</a:t>
            </a:r>
            <a:r>
              <a:rPr sz="1200" i="1" dirty="0">
                <a:latin typeface="Courier New"/>
                <a:cs typeface="Courier New"/>
              </a:rPr>
              <a:t>,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0.01</a:t>
            </a:r>
            <a:r>
              <a:rPr sz="1200" i="1" dirty="0">
                <a:latin typeface="Courier New"/>
                <a:cs typeface="Courier New"/>
              </a:rPr>
              <a:t>,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size</a:t>
            </a:r>
            <a:r>
              <a:rPr sz="1200" i="1" dirty="0">
                <a:latin typeface="Courier New"/>
                <a:cs typeface="Courier New"/>
              </a:rPr>
              <a:t>=(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p</a:t>
            </a:r>
            <a:r>
              <a:rPr sz="1200" i="1" dirty="0">
                <a:latin typeface="Courier New"/>
                <a:cs typeface="Courier New"/>
              </a:rPr>
              <a:t>,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200" i="1" dirty="0">
                <a:latin typeface="Courier New"/>
                <a:cs typeface="Courier New"/>
              </a:rPr>
              <a:t>),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requires_grad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200" i="1" dirty="0"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9512" y="2976932"/>
            <a:ext cx="35121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b</a:t>
            </a:r>
            <a:r>
              <a:rPr sz="1200" i="1" spc="-1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1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200" i="1" dirty="0">
                <a:latin typeface="Courier New"/>
                <a:cs typeface="Courier New"/>
              </a:rPr>
              <a:t>.zeros(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200" i="1" dirty="0">
                <a:latin typeface="Courier New"/>
                <a:cs typeface="Courier New"/>
              </a:rPr>
              <a:t>,</a:t>
            </a:r>
            <a:r>
              <a:rPr sz="1200" i="1" spc="-1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requires_grad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200" i="1" dirty="0"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19512" y="3222058"/>
            <a:ext cx="287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for</a:t>
            </a:r>
            <a:r>
              <a:rPr sz="1200" i="1" spc="-15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epoch</a:t>
            </a:r>
            <a:r>
              <a:rPr sz="1200" i="1" spc="-1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in</a:t>
            </a:r>
            <a:r>
              <a:rPr sz="1200" i="1" spc="-10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range</a:t>
            </a:r>
            <a:r>
              <a:rPr sz="1200" i="1" dirty="0">
                <a:latin typeface="Courier New"/>
                <a:cs typeface="Courier New"/>
              </a:rPr>
              <a:t>(num_epochs):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60165" y="3467859"/>
            <a:ext cx="532193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for 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200" i="1" dirty="0">
                <a:latin typeface="Courier New"/>
                <a:cs typeface="Courier New"/>
              </a:rPr>
              <a:t>,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y </a:t>
            </a: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in </a:t>
            </a:r>
            <a:r>
              <a:rPr sz="1200" i="1" dirty="0">
                <a:solidFill>
                  <a:srgbClr val="795E26"/>
                </a:solidFill>
                <a:latin typeface="Courier New"/>
                <a:cs typeface="Courier New"/>
              </a:rPr>
              <a:t>data_iter</a:t>
            </a:r>
            <a:r>
              <a:rPr sz="1200" i="1" dirty="0">
                <a:latin typeface="Courier New"/>
                <a:cs typeface="Courier New"/>
              </a:rPr>
              <a:t>(batch_size, features, labels):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53534" y="3679257"/>
            <a:ext cx="1585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y_hat</a:t>
            </a:r>
            <a:r>
              <a:rPr sz="1200" i="1" spc="-1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200" i="1" spc="-1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@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</a:t>
            </a:r>
            <a:r>
              <a:rPr sz="1200" i="1" spc="-1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+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b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3534" y="3907861"/>
            <a:ext cx="3145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loss</a:t>
            </a:r>
            <a:r>
              <a:rPr sz="1200" i="1" spc="-10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((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y_hat</a:t>
            </a:r>
            <a:r>
              <a:rPr sz="1200" i="1" spc="-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-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y</a:t>
            </a:r>
            <a:r>
              <a:rPr sz="1200" i="1" dirty="0">
                <a:latin typeface="Courier New"/>
                <a:cs typeface="Courier New"/>
              </a:rPr>
              <a:t>)**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2</a:t>
            </a:r>
            <a:r>
              <a:rPr sz="1200" i="1" spc="-10" dirty="0">
                <a:solidFill>
                  <a:srgbClr val="098658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/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2</a:t>
            </a:r>
            <a:r>
              <a:rPr sz="1200" i="1" dirty="0">
                <a:latin typeface="Courier New"/>
                <a:cs typeface="Courier New"/>
              </a:rPr>
              <a:t>).mean()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53534" y="4090741"/>
            <a:ext cx="1860550" cy="4826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dirty="0">
                <a:latin typeface="Courier New"/>
                <a:cs typeface="Courier New"/>
              </a:rPr>
              <a:t>loss.backward()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for</a:t>
            </a:r>
            <a:r>
              <a:rPr sz="1200" i="1" spc="-20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param</a:t>
            </a:r>
            <a:r>
              <a:rPr sz="1200" i="1" spc="-20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in</a:t>
            </a:r>
            <a:r>
              <a:rPr sz="1200" i="1" spc="-15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[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</a:t>
            </a:r>
            <a:r>
              <a:rPr sz="1200" i="1" dirty="0">
                <a:latin typeface="Courier New"/>
                <a:cs typeface="Courier New"/>
              </a:rPr>
              <a:t>,</a:t>
            </a:r>
            <a:r>
              <a:rPr sz="1200" i="1" spc="-2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b</a:t>
            </a:r>
            <a:r>
              <a:rPr sz="1200" i="1" dirty="0">
                <a:latin typeface="Courier New"/>
                <a:cs typeface="Courier New"/>
              </a:rPr>
              <a:t>]: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20552" y="4593661"/>
            <a:ext cx="3237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param</a:t>
            </a:r>
            <a:r>
              <a:rPr sz="1200" i="1" spc="-10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-=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learning_rate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*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param.grad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20552" y="4822261"/>
            <a:ext cx="1677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param</a:t>
            </a:r>
            <a:r>
              <a:rPr sz="1200" i="1" dirty="0">
                <a:latin typeface="Courier New"/>
                <a:cs typeface="Courier New"/>
              </a:rPr>
              <a:t>.grad.zero_()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1894" y="4153763"/>
            <a:ext cx="357251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Times New Roman" panose="02020603050405020304" pitchFamily="18" charset="0"/>
                <a:cs typeface="Roboto Lt"/>
              </a:rPr>
              <a:t>Full</a:t>
            </a:r>
            <a:r>
              <a:rPr sz="1600" spc="-5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600" dirty="0">
                <a:latin typeface="Times New Roman" panose="02020603050405020304" pitchFamily="18" charset="0"/>
                <a:cs typeface="Roboto Lt"/>
              </a:rPr>
              <a:t>code</a:t>
            </a:r>
            <a:r>
              <a:rPr sz="1600" spc="-5" dirty="0">
                <a:latin typeface="Times New Roman" panose="02020603050405020304" pitchFamily="18" charset="0"/>
                <a:cs typeface="Roboto Lt"/>
              </a:rPr>
              <a:t> at: </a:t>
            </a:r>
            <a:r>
              <a:rPr sz="1600" u="sng" spc="-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http://d2l.ai/chapter_linear- </a:t>
            </a:r>
            <a:r>
              <a:rPr sz="1600" spc="-375" dirty="0">
                <a:solidFill>
                  <a:srgbClr val="686CEA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u="sng" spc="-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networks/linear-regression-scratch.html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3211D5A-3C81-44C9-A64C-3C06EFA755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DM/ML Model Overview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Method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80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8800" y="2243251"/>
            <a:ext cx="2235200" cy="3175"/>
          </a:xfrm>
          <a:custGeom>
            <a:avLst/>
            <a:gdLst/>
            <a:ahLst/>
            <a:cxnLst/>
            <a:rect l="l" t="t" r="r" b="b"/>
            <a:pathLst>
              <a:path w="2235200" h="3175">
                <a:moveTo>
                  <a:pt x="0" y="3175"/>
                </a:moveTo>
                <a:lnTo>
                  <a:pt x="2235199" y="3175"/>
                </a:lnTo>
                <a:lnTo>
                  <a:pt x="2235199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EEEEEE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1541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Summa</a:t>
            </a:r>
            <a:r>
              <a:rPr spc="10" dirty="0"/>
              <a:t>r</a:t>
            </a:r>
            <a:r>
              <a:rPr spc="-85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3612" y="826820"/>
            <a:ext cx="8617987" cy="315468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Linear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methods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linearly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combine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inputs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obtain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predictions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241300" indent="-228600">
              <a:lnSpc>
                <a:spcPct val="100000"/>
              </a:lnSpc>
              <a:spcBef>
                <a:spcPts val="11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Linear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regression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uses 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MSE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as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loss function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241300" indent="-228600">
              <a:lnSpc>
                <a:spcPct val="100000"/>
              </a:lnSpc>
              <a:spcBef>
                <a:spcPts val="11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Softmax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regression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used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multiclass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classification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1330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Turn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predictions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into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probabilities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3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cross-entropy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as loss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830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Cross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entropy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loss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between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two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probability</a:t>
            </a:r>
            <a:r>
              <a:rPr sz="19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distribution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  <a:p>
            <a:pPr marL="241300" marR="640715" indent="-228600">
              <a:lnSpc>
                <a:spcPct val="113599"/>
              </a:lnSpc>
              <a:spcBef>
                <a:spcPts val="51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Mini-batch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3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SGD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can learn both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(and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later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neural </a:t>
            </a:r>
            <a:r>
              <a:rPr sz="2200" spc="-5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networks as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well)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9C665A-79A5-48AD-B347-18F474EA3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Overview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Method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1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4780" y="156502"/>
                <a:ext cx="6046020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pc="-15" dirty="0"/>
                  <a:t>Handcrafted</a:t>
                </a:r>
                <a:r>
                  <a:rPr lang="en-US" spc="-45" dirty="0"/>
                  <a:t> </a:t>
                </a:r>
                <a:r>
                  <a:rPr lang="en-US" spc="-25" dirty="0"/>
                  <a:t>Features </a:t>
                </a:r>
                <a14:m>
                  <m:oMath xmlns:m="http://schemas.openxmlformats.org/officeDocument/2006/math">
                    <m:r>
                      <a:rPr lang="en-US" b="0" i="1" spc="-25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pc="-25" dirty="0"/>
                  <a:t> Learned Features</a:t>
                </a:r>
                <a:endParaRPr spc="-25" dirty="0"/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4780" y="156502"/>
                <a:ext cx="6046020" cy="443711"/>
              </a:xfrm>
              <a:prstGeom prst="rect">
                <a:avLst/>
              </a:prstGeom>
              <a:blipFill>
                <a:blip r:embed="rId3"/>
                <a:stretch>
                  <a:fillRect l="-3327" t="-22222" r="-302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object 4"/>
          <p:cNvGrpSpPr/>
          <p:nvPr/>
        </p:nvGrpSpPr>
        <p:grpSpPr>
          <a:xfrm>
            <a:off x="579109" y="2653436"/>
            <a:ext cx="1502410" cy="1313815"/>
            <a:chOff x="579109" y="2653436"/>
            <a:chExt cx="1502410" cy="1313815"/>
          </a:xfrm>
        </p:grpSpPr>
        <p:sp>
          <p:nvSpPr>
            <p:cNvPr id="5" name="object 5"/>
            <p:cNvSpPr/>
            <p:nvPr/>
          </p:nvSpPr>
          <p:spPr>
            <a:xfrm>
              <a:off x="591809" y="2666136"/>
              <a:ext cx="1477010" cy="1288415"/>
            </a:xfrm>
            <a:custGeom>
              <a:avLst/>
              <a:gdLst/>
              <a:ahLst/>
              <a:cxnLst/>
              <a:rect l="l" t="t" r="r" b="b"/>
              <a:pathLst>
                <a:path w="1477010" h="1288414">
                  <a:moveTo>
                    <a:pt x="1137879" y="0"/>
                  </a:moveTo>
                  <a:lnTo>
                    <a:pt x="338545" y="0"/>
                  </a:lnTo>
                  <a:lnTo>
                    <a:pt x="271175" y="259"/>
                  </a:lnTo>
                  <a:lnTo>
                    <a:pt x="216845" y="2074"/>
                  </a:lnTo>
                  <a:lnTo>
                    <a:pt x="173692" y="7002"/>
                  </a:lnTo>
                  <a:lnTo>
                    <a:pt x="99359" y="36594"/>
                  </a:lnTo>
                  <a:lnTo>
                    <a:pt x="64559" y="64562"/>
                  </a:lnTo>
                  <a:lnTo>
                    <a:pt x="36590" y="99361"/>
                  </a:lnTo>
                  <a:lnTo>
                    <a:pt x="16590" y="139852"/>
                  </a:lnTo>
                  <a:lnTo>
                    <a:pt x="2073" y="216847"/>
                  </a:lnTo>
                  <a:lnTo>
                    <a:pt x="259" y="271177"/>
                  </a:lnTo>
                  <a:lnTo>
                    <a:pt x="0" y="338543"/>
                  </a:lnTo>
                  <a:lnTo>
                    <a:pt x="0" y="949693"/>
                  </a:lnTo>
                  <a:lnTo>
                    <a:pt x="259" y="1017059"/>
                  </a:lnTo>
                  <a:lnTo>
                    <a:pt x="2073" y="1071387"/>
                  </a:lnTo>
                  <a:lnTo>
                    <a:pt x="6998" y="1114538"/>
                  </a:lnTo>
                  <a:lnTo>
                    <a:pt x="36590" y="1188870"/>
                  </a:lnTo>
                  <a:lnTo>
                    <a:pt x="64559" y="1223671"/>
                  </a:lnTo>
                  <a:lnTo>
                    <a:pt x="99359" y="1251641"/>
                  </a:lnTo>
                  <a:lnTo>
                    <a:pt x="139853" y="1271642"/>
                  </a:lnTo>
                  <a:lnTo>
                    <a:pt x="216845" y="1286158"/>
                  </a:lnTo>
                  <a:lnTo>
                    <a:pt x="271175" y="1287972"/>
                  </a:lnTo>
                  <a:lnTo>
                    <a:pt x="338545" y="1288232"/>
                  </a:lnTo>
                  <a:lnTo>
                    <a:pt x="1137879" y="1288232"/>
                  </a:lnTo>
                  <a:lnTo>
                    <a:pt x="1205243" y="1287972"/>
                  </a:lnTo>
                  <a:lnTo>
                    <a:pt x="1259569" y="1286158"/>
                  </a:lnTo>
                  <a:lnTo>
                    <a:pt x="1302719" y="1281233"/>
                  </a:lnTo>
                  <a:lnTo>
                    <a:pt x="1377055" y="1251641"/>
                  </a:lnTo>
                  <a:lnTo>
                    <a:pt x="1411854" y="1223671"/>
                  </a:lnTo>
                  <a:lnTo>
                    <a:pt x="1439822" y="1188870"/>
                  </a:lnTo>
                  <a:lnTo>
                    <a:pt x="1459824" y="1148372"/>
                  </a:lnTo>
                  <a:lnTo>
                    <a:pt x="1474337" y="1071387"/>
                  </a:lnTo>
                  <a:lnTo>
                    <a:pt x="1476151" y="1017059"/>
                  </a:lnTo>
                  <a:lnTo>
                    <a:pt x="1476410" y="949693"/>
                  </a:lnTo>
                  <a:lnTo>
                    <a:pt x="1476410" y="338543"/>
                  </a:lnTo>
                  <a:lnTo>
                    <a:pt x="1476151" y="271177"/>
                  </a:lnTo>
                  <a:lnTo>
                    <a:pt x="1474337" y="216847"/>
                  </a:lnTo>
                  <a:lnTo>
                    <a:pt x="1469413" y="173692"/>
                  </a:lnTo>
                  <a:lnTo>
                    <a:pt x="1439822" y="99361"/>
                  </a:lnTo>
                  <a:lnTo>
                    <a:pt x="1411854" y="64562"/>
                  </a:lnTo>
                  <a:lnTo>
                    <a:pt x="1377055" y="36594"/>
                  </a:lnTo>
                  <a:lnTo>
                    <a:pt x="1336558" y="16598"/>
                  </a:lnTo>
                  <a:lnTo>
                    <a:pt x="1259569" y="2074"/>
                  </a:lnTo>
                  <a:lnTo>
                    <a:pt x="1205243" y="259"/>
                  </a:lnTo>
                  <a:lnTo>
                    <a:pt x="1137879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1809" y="2666136"/>
              <a:ext cx="1477010" cy="1288415"/>
            </a:xfrm>
            <a:custGeom>
              <a:avLst/>
              <a:gdLst/>
              <a:ahLst/>
              <a:cxnLst/>
              <a:rect l="l" t="t" r="r" b="b"/>
              <a:pathLst>
                <a:path w="1477010" h="1288414">
                  <a:moveTo>
                    <a:pt x="338545" y="0"/>
                  </a:moveTo>
                  <a:lnTo>
                    <a:pt x="1137879" y="0"/>
                  </a:lnTo>
                  <a:lnTo>
                    <a:pt x="1205243" y="259"/>
                  </a:lnTo>
                  <a:lnTo>
                    <a:pt x="1259569" y="2074"/>
                  </a:lnTo>
                  <a:lnTo>
                    <a:pt x="1302719" y="7002"/>
                  </a:lnTo>
                  <a:lnTo>
                    <a:pt x="1377055" y="36594"/>
                  </a:lnTo>
                  <a:lnTo>
                    <a:pt x="1411854" y="64562"/>
                  </a:lnTo>
                  <a:lnTo>
                    <a:pt x="1439822" y="99361"/>
                  </a:lnTo>
                  <a:lnTo>
                    <a:pt x="1459824" y="139852"/>
                  </a:lnTo>
                  <a:lnTo>
                    <a:pt x="1474337" y="216847"/>
                  </a:lnTo>
                  <a:lnTo>
                    <a:pt x="1476151" y="271177"/>
                  </a:lnTo>
                  <a:lnTo>
                    <a:pt x="1476410" y="338543"/>
                  </a:lnTo>
                  <a:lnTo>
                    <a:pt x="1476410" y="949693"/>
                  </a:lnTo>
                  <a:lnTo>
                    <a:pt x="1476151" y="1017059"/>
                  </a:lnTo>
                  <a:lnTo>
                    <a:pt x="1474337" y="1071387"/>
                  </a:lnTo>
                  <a:lnTo>
                    <a:pt x="1469413" y="1114538"/>
                  </a:lnTo>
                  <a:lnTo>
                    <a:pt x="1439822" y="1188869"/>
                  </a:lnTo>
                  <a:lnTo>
                    <a:pt x="1411854" y="1223671"/>
                  </a:lnTo>
                  <a:lnTo>
                    <a:pt x="1377055" y="1251641"/>
                  </a:lnTo>
                  <a:lnTo>
                    <a:pt x="1336558" y="1271642"/>
                  </a:lnTo>
                  <a:lnTo>
                    <a:pt x="1259569" y="1286158"/>
                  </a:lnTo>
                  <a:lnTo>
                    <a:pt x="1205243" y="1287972"/>
                  </a:lnTo>
                  <a:lnTo>
                    <a:pt x="1137879" y="1288232"/>
                  </a:lnTo>
                  <a:lnTo>
                    <a:pt x="338545" y="1288232"/>
                  </a:lnTo>
                  <a:lnTo>
                    <a:pt x="271175" y="1287972"/>
                  </a:lnTo>
                  <a:lnTo>
                    <a:pt x="216845" y="1286158"/>
                  </a:lnTo>
                  <a:lnTo>
                    <a:pt x="173692" y="1281233"/>
                  </a:lnTo>
                  <a:lnTo>
                    <a:pt x="99359" y="1251641"/>
                  </a:lnTo>
                  <a:lnTo>
                    <a:pt x="64559" y="1223671"/>
                  </a:lnTo>
                  <a:lnTo>
                    <a:pt x="36590" y="1188869"/>
                  </a:lnTo>
                  <a:lnTo>
                    <a:pt x="16590" y="1148372"/>
                  </a:lnTo>
                  <a:lnTo>
                    <a:pt x="2073" y="1071387"/>
                  </a:lnTo>
                  <a:lnTo>
                    <a:pt x="259" y="1017059"/>
                  </a:lnTo>
                  <a:lnTo>
                    <a:pt x="0" y="949693"/>
                  </a:lnTo>
                  <a:lnTo>
                    <a:pt x="0" y="338543"/>
                  </a:lnTo>
                  <a:lnTo>
                    <a:pt x="259" y="271177"/>
                  </a:lnTo>
                  <a:lnTo>
                    <a:pt x="2073" y="216847"/>
                  </a:lnTo>
                  <a:lnTo>
                    <a:pt x="6998" y="173692"/>
                  </a:lnTo>
                  <a:lnTo>
                    <a:pt x="36590" y="99361"/>
                  </a:lnTo>
                  <a:lnTo>
                    <a:pt x="64559" y="64562"/>
                  </a:lnTo>
                  <a:lnTo>
                    <a:pt x="99359" y="36594"/>
                  </a:lnTo>
                  <a:lnTo>
                    <a:pt x="139853" y="16598"/>
                  </a:lnTo>
                  <a:lnTo>
                    <a:pt x="216845" y="2074"/>
                  </a:lnTo>
                  <a:lnTo>
                    <a:pt x="271175" y="259"/>
                  </a:lnTo>
                  <a:lnTo>
                    <a:pt x="338545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5473" y="2875165"/>
            <a:ext cx="127000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065" marR="5080" algn="ctr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Han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</a:t>
            </a:r>
            <a:r>
              <a:rPr sz="1800" spc="-5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f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ed </a:t>
            </a:r>
            <a:r>
              <a:rPr sz="18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feature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extraction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7578" y="1383207"/>
            <a:ext cx="1477010" cy="969644"/>
          </a:xfrm>
          <a:custGeom>
            <a:avLst/>
            <a:gdLst/>
            <a:ahLst/>
            <a:cxnLst/>
            <a:rect l="l" t="t" r="r" b="b"/>
            <a:pathLst>
              <a:path w="1477010" h="969644">
                <a:moveTo>
                  <a:pt x="338540" y="0"/>
                </a:moveTo>
                <a:lnTo>
                  <a:pt x="1137869" y="0"/>
                </a:lnTo>
                <a:lnTo>
                  <a:pt x="1205240" y="259"/>
                </a:lnTo>
                <a:lnTo>
                  <a:pt x="1259570" y="2073"/>
                </a:lnTo>
                <a:lnTo>
                  <a:pt x="1302721" y="6997"/>
                </a:lnTo>
                <a:lnTo>
                  <a:pt x="1377057" y="36587"/>
                </a:lnTo>
                <a:lnTo>
                  <a:pt x="1411857" y="64555"/>
                </a:lnTo>
                <a:lnTo>
                  <a:pt x="1439825" y="99355"/>
                </a:lnTo>
                <a:lnTo>
                  <a:pt x="1459826" y="139852"/>
                </a:lnTo>
                <a:lnTo>
                  <a:pt x="1474339" y="216842"/>
                </a:lnTo>
                <a:lnTo>
                  <a:pt x="1476153" y="271172"/>
                </a:lnTo>
                <a:lnTo>
                  <a:pt x="1476413" y="338543"/>
                </a:lnTo>
                <a:lnTo>
                  <a:pt x="1476413" y="630720"/>
                </a:lnTo>
                <a:lnTo>
                  <a:pt x="1476153" y="698086"/>
                </a:lnTo>
                <a:lnTo>
                  <a:pt x="1474339" y="752414"/>
                </a:lnTo>
                <a:lnTo>
                  <a:pt x="1469415" y="795565"/>
                </a:lnTo>
                <a:lnTo>
                  <a:pt x="1439825" y="869897"/>
                </a:lnTo>
                <a:lnTo>
                  <a:pt x="1411857" y="904700"/>
                </a:lnTo>
                <a:lnTo>
                  <a:pt x="1377057" y="932668"/>
                </a:lnTo>
                <a:lnTo>
                  <a:pt x="1336560" y="952665"/>
                </a:lnTo>
                <a:lnTo>
                  <a:pt x="1259570" y="967189"/>
                </a:lnTo>
                <a:lnTo>
                  <a:pt x="1205240" y="969004"/>
                </a:lnTo>
                <a:lnTo>
                  <a:pt x="1137869" y="969264"/>
                </a:lnTo>
                <a:lnTo>
                  <a:pt x="338540" y="969264"/>
                </a:lnTo>
                <a:lnTo>
                  <a:pt x="271172" y="969004"/>
                </a:lnTo>
                <a:lnTo>
                  <a:pt x="216843" y="967189"/>
                </a:lnTo>
                <a:lnTo>
                  <a:pt x="173690" y="962261"/>
                </a:lnTo>
                <a:lnTo>
                  <a:pt x="99355" y="932668"/>
                </a:lnTo>
                <a:lnTo>
                  <a:pt x="64557" y="904700"/>
                </a:lnTo>
                <a:lnTo>
                  <a:pt x="36590" y="869897"/>
                </a:lnTo>
                <a:lnTo>
                  <a:pt x="16590" y="829398"/>
                </a:lnTo>
                <a:lnTo>
                  <a:pt x="2073" y="752414"/>
                </a:lnTo>
                <a:lnTo>
                  <a:pt x="259" y="698086"/>
                </a:lnTo>
                <a:lnTo>
                  <a:pt x="0" y="630720"/>
                </a:lnTo>
                <a:lnTo>
                  <a:pt x="0" y="338543"/>
                </a:lnTo>
                <a:lnTo>
                  <a:pt x="259" y="271172"/>
                </a:lnTo>
                <a:lnTo>
                  <a:pt x="2073" y="216842"/>
                </a:lnTo>
                <a:lnTo>
                  <a:pt x="6998" y="173691"/>
                </a:lnTo>
                <a:lnTo>
                  <a:pt x="36590" y="99355"/>
                </a:lnTo>
                <a:lnTo>
                  <a:pt x="64557" y="64555"/>
                </a:lnTo>
                <a:lnTo>
                  <a:pt x="99355" y="36587"/>
                </a:lnTo>
                <a:lnTo>
                  <a:pt x="139848" y="16586"/>
                </a:lnTo>
                <a:lnTo>
                  <a:pt x="216843" y="2073"/>
                </a:lnTo>
                <a:lnTo>
                  <a:pt x="271172" y="259"/>
                </a:lnTo>
                <a:lnTo>
                  <a:pt x="338540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8615" y="1429677"/>
            <a:ext cx="107442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71450" algn="just">
              <a:lnSpc>
                <a:spcPts val="2100"/>
              </a:lnSpc>
              <a:spcBef>
                <a:spcPts val="219"/>
              </a:spcBef>
            </a:pP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Linear/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softmax 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r>
              <a:rPr sz="18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ss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4773" y="4232553"/>
            <a:ext cx="96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 panose="02020603050405020304" pitchFamily="18" charset="0"/>
                <a:cs typeface="Roboto Lt"/>
              </a:rPr>
              <a:t>Raw</a:t>
            </a:r>
            <a:r>
              <a:rPr sz="1800" spc="-75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Roboto Lt"/>
              </a:rPr>
              <a:t>data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1841" y="776908"/>
            <a:ext cx="3258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49830" algn="l"/>
              </a:tabLst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Outputs</a:t>
            </a:r>
            <a:r>
              <a:rPr sz="1800" spc="-10" dirty="0">
                <a:latin typeface="Times New Roman"/>
                <a:cs typeface="Times New Roman"/>
              </a:rPr>
              <a:t>	</a:t>
            </a:r>
            <a:r>
              <a:rPr sz="2700" spc="-15" baseline="1543" dirty="0">
                <a:latin typeface="Times New Roman" panose="02020603050405020304" pitchFamily="18" charset="0"/>
                <a:cs typeface="Roboto Lt"/>
              </a:rPr>
              <a:t>Outputs</a:t>
            </a:r>
            <a:endParaRPr sz="2700" baseline="1543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53926" y="1122273"/>
            <a:ext cx="154305" cy="3107690"/>
            <a:chOff x="1253926" y="1122273"/>
            <a:chExt cx="154305" cy="3107690"/>
          </a:xfrm>
        </p:grpSpPr>
        <p:sp>
          <p:nvSpPr>
            <p:cNvPr id="13" name="object 13"/>
            <p:cNvSpPr/>
            <p:nvPr/>
          </p:nvSpPr>
          <p:spPr>
            <a:xfrm>
              <a:off x="1332979" y="4071237"/>
              <a:ext cx="635" cy="146050"/>
            </a:xfrm>
            <a:custGeom>
              <a:avLst/>
              <a:gdLst/>
              <a:ahLst/>
              <a:cxnLst/>
              <a:rect l="l" t="t" r="r" b="b"/>
              <a:pathLst>
                <a:path w="634" h="146050">
                  <a:moveTo>
                    <a:pt x="571" y="146005"/>
                  </a:moveTo>
                  <a:lnTo>
                    <a:pt x="5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72070" y="3982337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19" h="102235">
                  <a:moveTo>
                    <a:pt x="121920" y="101362"/>
                  </a:moveTo>
                  <a:lnTo>
                    <a:pt x="60566" y="0"/>
                  </a:lnTo>
                  <a:lnTo>
                    <a:pt x="0" y="10183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32636" y="3982337"/>
              <a:ext cx="635" cy="101600"/>
            </a:xfrm>
            <a:custGeom>
              <a:avLst/>
              <a:gdLst/>
              <a:ahLst/>
              <a:cxnLst/>
              <a:rect l="l" t="t" r="r" b="b"/>
              <a:pathLst>
                <a:path w="634" h="101600">
                  <a:moveTo>
                    <a:pt x="196" y="-12700"/>
                  </a:moveTo>
                  <a:lnTo>
                    <a:pt x="196" y="114300"/>
                  </a:lnTo>
                </a:path>
              </a:pathLst>
            </a:custGeom>
            <a:ln w="25793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7556" y="2469222"/>
              <a:ext cx="635" cy="184785"/>
            </a:xfrm>
            <a:custGeom>
              <a:avLst/>
              <a:gdLst/>
              <a:ahLst/>
              <a:cxnLst/>
              <a:rect l="l" t="t" r="r" b="b"/>
              <a:pathLst>
                <a:path w="634" h="184785">
                  <a:moveTo>
                    <a:pt x="533" y="184213"/>
                  </a:moveTo>
                  <a:lnTo>
                    <a:pt x="25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66626" y="2380322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19" h="102235">
                  <a:moveTo>
                    <a:pt x="121914" y="101409"/>
                  </a:moveTo>
                  <a:lnTo>
                    <a:pt x="60662" y="0"/>
                  </a:lnTo>
                  <a:lnTo>
                    <a:pt x="0" y="101777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7289" y="2380322"/>
              <a:ext cx="635" cy="101600"/>
            </a:xfrm>
            <a:custGeom>
              <a:avLst/>
              <a:gdLst/>
              <a:ahLst/>
              <a:cxnLst/>
              <a:rect l="l" t="t" r="r" b="b"/>
              <a:pathLst>
                <a:path w="634" h="101600">
                  <a:moveTo>
                    <a:pt x="146" y="-12700"/>
                  </a:moveTo>
                  <a:lnTo>
                    <a:pt x="146" y="114300"/>
                  </a:lnTo>
                </a:path>
              </a:pathLst>
            </a:custGeom>
            <a:ln w="25692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2598" y="1223860"/>
              <a:ext cx="2540" cy="146685"/>
            </a:xfrm>
            <a:custGeom>
              <a:avLst/>
              <a:gdLst/>
              <a:ahLst/>
              <a:cxnLst/>
              <a:rect l="l" t="t" r="r" b="b"/>
              <a:pathLst>
                <a:path w="2540" h="146684">
                  <a:moveTo>
                    <a:pt x="0" y="146646"/>
                  </a:moveTo>
                  <a:lnTo>
                    <a:pt x="1828" y="12700"/>
                  </a:lnTo>
                  <a:lnTo>
                    <a:pt x="200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73479" y="1134973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19" h="102869">
                  <a:moveTo>
                    <a:pt x="121907" y="102425"/>
                  </a:moveTo>
                  <a:lnTo>
                    <a:pt x="62344" y="0"/>
                  </a:lnTo>
                  <a:lnTo>
                    <a:pt x="0" y="100761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34427" y="1134973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5" h="101600">
                  <a:moveTo>
                    <a:pt x="698" y="-12700"/>
                  </a:moveTo>
                  <a:lnTo>
                    <a:pt x="698" y="114287"/>
                  </a:lnTo>
                </a:path>
              </a:pathLst>
            </a:custGeom>
            <a:ln w="26797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2446286" y="2405379"/>
            <a:ext cx="330200" cy="332740"/>
          </a:xfrm>
          <a:custGeom>
            <a:avLst/>
            <a:gdLst/>
            <a:ahLst/>
            <a:cxnLst/>
            <a:rect l="l" t="t" r="r" b="b"/>
            <a:pathLst>
              <a:path w="330200" h="332739">
                <a:moveTo>
                  <a:pt x="175945" y="259143"/>
                </a:moveTo>
                <a:lnTo>
                  <a:pt x="175945" y="332740"/>
                </a:lnTo>
                <a:lnTo>
                  <a:pt x="329984" y="166370"/>
                </a:lnTo>
                <a:lnTo>
                  <a:pt x="175945" y="0"/>
                </a:lnTo>
                <a:lnTo>
                  <a:pt x="175945" y="73596"/>
                </a:lnTo>
                <a:lnTo>
                  <a:pt x="0" y="73596"/>
                </a:lnTo>
                <a:lnTo>
                  <a:pt x="0" y="259143"/>
                </a:lnTo>
                <a:lnTo>
                  <a:pt x="175945" y="259143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016364" y="2647086"/>
            <a:ext cx="1502410" cy="1313815"/>
            <a:chOff x="3016364" y="2647086"/>
            <a:chExt cx="1502410" cy="1313815"/>
          </a:xfrm>
        </p:grpSpPr>
        <p:sp>
          <p:nvSpPr>
            <p:cNvPr id="24" name="object 24"/>
            <p:cNvSpPr/>
            <p:nvPr/>
          </p:nvSpPr>
          <p:spPr>
            <a:xfrm>
              <a:off x="3029064" y="2659786"/>
              <a:ext cx="1477010" cy="1288415"/>
            </a:xfrm>
            <a:custGeom>
              <a:avLst/>
              <a:gdLst/>
              <a:ahLst/>
              <a:cxnLst/>
              <a:rect l="l" t="t" r="r" b="b"/>
              <a:pathLst>
                <a:path w="1477010" h="1288414">
                  <a:moveTo>
                    <a:pt x="1137869" y="0"/>
                  </a:moveTo>
                  <a:lnTo>
                    <a:pt x="338543" y="0"/>
                  </a:lnTo>
                  <a:lnTo>
                    <a:pt x="271172" y="259"/>
                  </a:lnTo>
                  <a:lnTo>
                    <a:pt x="216842" y="2074"/>
                  </a:lnTo>
                  <a:lnTo>
                    <a:pt x="173691" y="7002"/>
                  </a:lnTo>
                  <a:lnTo>
                    <a:pt x="99355" y="36594"/>
                  </a:lnTo>
                  <a:lnTo>
                    <a:pt x="64555" y="64562"/>
                  </a:lnTo>
                  <a:lnTo>
                    <a:pt x="36587" y="99361"/>
                  </a:lnTo>
                  <a:lnTo>
                    <a:pt x="16586" y="139852"/>
                  </a:lnTo>
                  <a:lnTo>
                    <a:pt x="2073" y="216847"/>
                  </a:lnTo>
                  <a:lnTo>
                    <a:pt x="259" y="271177"/>
                  </a:lnTo>
                  <a:lnTo>
                    <a:pt x="0" y="338543"/>
                  </a:lnTo>
                  <a:lnTo>
                    <a:pt x="0" y="949693"/>
                  </a:lnTo>
                  <a:lnTo>
                    <a:pt x="259" y="1017059"/>
                  </a:lnTo>
                  <a:lnTo>
                    <a:pt x="2073" y="1071387"/>
                  </a:lnTo>
                  <a:lnTo>
                    <a:pt x="6997" y="1114538"/>
                  </a:lnTo>
                  <a:lnTo>
                    <a:pt x="36587" y="1188870"/>
                  </a:lnTo>
                  <a:lnTo>
                    <a:pt x="64555" y="1223671"/>
                  </a:lnTo>
                  <a:lnTo>
                    <a:pt x="99355" y="1251641"/>
                  </a:lnTo>
                  <a:lnTo>
                    <a:pt x="139852" y="1271642"/>
                  </a:lnTo>
                  <a:lnTo>
                    <a:pt x="216842" y="1286158"/>
                  </a:lnTo>
                  <a:lnTo>
                    <a:pt x="271172" y="1287972"/>
                  </a:lnTo>
                  <a:lnTo>
                    <a:pt x="338543" y="1288232"/>
                  </a:lnTo>
                  <a:lnTo>
                    <a:pt x="1137869" y="1288232"/>
                  </a:lnTo>
                  <a:lnTo>
                    <a:pt x="1205235" y="1287972"/>
                  </a:lnTo>
                  <a:lnTo>
                    <a:pt x="1259565" y="1286158"/>
                  </a:lnTo>
                  <a:lnTo>
                    <a:pt x="1302720" y="1281233"/>
                  </a:lnTo>
                  <a:lnTo>
                    <a:pt x="1377057" y="1251641"/>
                  </a:lnTo>
                  <a:lnTo>
                    <a:pt x="1411855" y="1223671"/>
                  </a:lnTo>
                  <a:lnTo>
                    <a:pt x="1439820" y="1188870"/>
                  </a:lnTo>
                  <a:lnTo>
                    <a:pt x="1459814" y="1148372"/>
                  </a:lnTo>
                  <a:lnTo>
                    <a:pt x="1474338" y="1071387"/>
                  </a:lnTo>
                  <a:lnTo>
                    <a:pt x="1476153" y="1017059"/>
                  </a:lnTo>
                  <a:lnTo>
                    <a:pt x="1476413" y="949693"/>
                  </a:lnTo>
                  <a:lnTo>
                    <a:pt x="1476413" y="338543"/>
                  </a:lnTo>
                  <a:lnTo>
                    <a:pt x="1476153" y="271177"/>
                  </a:lnTo>
                  <a:lnTo>
                    <a:pt x="1474338" y="216847"/>
                  </a:lnTo>
                  <a:lnTo>
                    <a:pt x="1469410" y="173692"/>
                  </a:lnTo>
                  <a:lnTo>
                    <a:pt x="1439820" y="99361"/>
                  </a:lnTo>
                  <a:lnTo>
                    <a:pt x="1411855" y="64562"/>
                  </a:lnTo>
                  <a:lnTo>
                    <a:pt x="1377057" y="36594"/>
                  </a:lnTo>
                  <a:lnTo>
                    <a:pt x="1336560" y="16598"/>
                  </a:lnTo>
                  <a:lnTo>
                    <a:pt x="1259565" y="2074"/>
                  </a:lnTo>
                  <a:lnTo>
                    <a:pt x="1205235" y="259"/>
                  </a:lnTo>
                  <a:lnTo>
                    <a:pt x="1137869" y="0"/>
                  </a:lnTo>
                  <a:close/>
                </a:path>
              </a:pathLst>
            </a:custGeom>
            <a:solidFill>
              <a:srgbClr val="FED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29064" y="2659786"/>
              <a:ext cx="1477010" cy="1288415"/>
            </a:xfrm>
            <a:custGeom>
              <a:avLst/>
              <a:gdLst/>
              <a:ahLst/>
              <a:cxnLst/>
              <a:rect l="l" t="t" r="r" b="b"/>
              <a:pathLst>
                <a:path w="1477010" h="1288414">
                  <a:moveTo>
                    <a:pt x="338543" y="0"/>
                  </a:moveTo>
                  <a:lnTo>
                    <a:pt x="1137869" y="0"/>
                  </a:lnTo>
                  <a:lnTo>
                    <a:pt x="1205235" y="259"/>
                  </a:lnTo>
                  <a:lnTo>
                    <a:pt x="1259565" y="2074"/>
                  </a:lnTo>
                  <a:lnTo>
                    <a:pt x="1302720" y="7002"/>
                  </a:lnTo>
                  <a:lnTo>
                    <a:pt x="1377057" y="36594"/>
                  </a:lnTo>
                  <a:lnTo>
                    <a:pt x="1411855" y="64562"/>
                  </a:lnTo>
                  <a:lnTo>
                    <a:pt x="1439820" y="99361"/>
                  </a:lnTo>
                  <a:lnTo>
                    <a:pt x="1459814" y="139852"/>
                  </a:lnTo>
                  <a:lnTo>
                    <a:pt x="1474338" y="216847"/>
                  </a:lnTo>
                  <a:lnTo>
                    <a:pt x="1476153" y="271177"/>
                  </a:lnTo>
                  <a:lnTo>
                    <a:pt x="1476413" y="338543"/>
                  </a:lnTo>
                  <a:lnTo>
                    <a:pt x="1476413" y="949693"/>
                  </a:lnTo>
                  <a:lnTo>
                    <a:pt x="1476153" y="1017059"/>
                  </a:lnTo>
                  <a:lnTo>
                    <a:pt x="1474338" y="1071387"/>
                  </a:lnTo>
                  <a:lnTo>
                    <a:pt x="1469410" y="1114538"/>
                  </a:lnTo>
                  <a:lnTo>
                    <a:pt x="1439820" y="1188869"/>
                  </a:lnTo>
                  <a:lnTo>
                    <a:pt x="1411855" y="1223671"/>
                  </a:lnTo>
                  <a:lnTo>
                    <a:pt x="1377057" y="1251641"/>
                  </a:lnTo>
                  <a:lnTo>
                    <a:pt x="1336560" y="1271642"/>
                  </a:lnTo>
                  <a:lnTo>
                    <a:pt x="1259565" y="1286158"/>
                  </a:lnTo>
                  <a:lnTo>
                    <a:pt x="1205235" y="1287972"/>
                  </a:lnTo>
                  <a:lnTo>
                    <a:pt x="1137869" y="1288232"/>
                  </a:lnTo>
                  <a:lnTo>
                    <a:pt x="338543" y="1288232"/>
                  </a:lnTo>
                  <a:lnTo>
                    <a:pt x="271172" y="1287972"/>
                  </a:lnTo>
                  <a:lnTo>
                    <a:pt x="216842" y="1286158"/>
                  </a:lnTo>
                  <a:lnTo>
                    <a:pt x="173691" y="1281233"/>
                  </a:lnTo>
                  <a:lnTo>
                    <a:pt x="99355" y="1251641"/>
                  </a:lnTo>
                  <a:lnTo>
                    <a:pt x="64555" y="1223671"/>
                  </a:lnTo>
                  <a:lnTo>
                    <a:pt x="36587" y="1188869"/>
                  </a:lnTo>
                  <a:lnTo>
                    <a:pt x="16586" y="1148372"/>
                  </a:lnTo>
                  <a:lnTo>
                    <a:pt x="2073" y="1071387"/>
                  </a:lnTo>
                  <a:lnTo>
                    <a:pt x="259" y="1017059"/>
                  </a:lnTo>
                  <a:lnTo>
                    <a:pt x="0" y="949693"/>
                  </a:lnTo>
                  <a:lnTo>
                    <a:pt x="0" y="338543"/>
                  </a:lnTo>
                  <a:lnTo>
                    <a:pt x="259" y="271177"/>
                  </a:lnTo>
                  <a:lnTo>
                    <a:pt x="2073" y="216847"/>
                  </a:lnTo>
                  <a:lnTo>
                    <a:pt x="6997" y="173692"/>
                  </a:lnTo>
                  <a:lnTo>
                    <a:pt x="36587" y="99361"/>
                  </a:lnTo>
                  <a:lnTo>
                    <a:pt x="64555" y="64562"/>
                  </a:lnTo>
                  <a:lnTo>
                    <a:pt x="99355" y="36594"/>
                  </a:lnTo>
                  <a:lnTo>
                    <a:pt x="139852" y="16598"/>
                  </a:lnTo>
                  <a:lnTo>
                    <a:pt x="216842" y="2074"/>
                  </a:lnTo>
                  <a:lnTo>
                    <a:pt x="271172" y="259"/>
                  </a:lnTo>
                  <a:lnTo>
                    <a:pt x="338543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75135" y="3004591"/>
            <a:ext cx="98425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53035">
              <a:lnSpc>
                <a:spcPts val="2100"/>
              </a:lnSpc>
              <a:spcBef>
                <a:spcPts val="219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Neural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w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ks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24822" y="1376857"/>
            <a:ext cx="1477010" cy="969644"/>
          </a:xfrm>
          <a:custGeom>
            <a:avLst/>
            <a:gdLst/>
            <a:ahLst/>
            <a:cxnLst/>
            <a:rect l="l" t="t" r="r" b="b"/>
            <a:pathLst>
              <a:path w="1477010" h="969644">
                <a:moveTo>
                  <a:pt x="338543" y="0"/>
                </a:moveTo>
                <a:lnTo>
                  <a:pt x="1137869" y="0"/>
                </a:lnTo>
                <a:lnTo>
                  <a:pt x="1205242" y="259"/>
                </a:lnTo>
                <a:lnTo>
                  <a:pt x="1259574" y="2073"/>
                </a:lnTo>
                <a:lnTo>
                  <a:pt x="1302727" y="6997"/>
                </a:lnTo>
                <a:lnTo>
                  <a:pt x="1377057" y="36587"/>
                </a:lnTo>
                <a:lnTo>
                  <a:pt x="1411857" y="64555"/>
                </a:lnTo>
                <a:lnTo>
                  <a:pt x="1439825" y="99355"/>
                </a:lnTo>
                <a:lnTo>
                  <a:pt x="1459826" y="139852"/>
                </a:lnTo>
                <a:lnTo>
                  <a:pt x="1474350" y="216842"/>
                </a:lnTo>
                <a:lnTo>
                  <a:pt x="1476166" y="271172"/>
                </a:lnTo>
                <a:lnTo>
                  <a:pt x="1476425" y="338543"/>
                </a:lnTo>
                <a:lnTo>
                  <a:pt x="1476425" y="630720"/>
                </a:lnTo>
                <a:lnTo>
                  <a:pt x="1476166" y="698086"/>
                </a:lnTo>
                <a:lnTo>
                  <a:pt x="1474350" y="752414"/>
                </a:lnTo>
                <a:lnTo>
                  <a:pt x="1469423" y="795565"/>
                </a:lnTo>
                <a:lnTo>
                  <a:pt x="1439825" y="869897"/>
                </a:lnTo>
                <a:lnTo>
                  <a:pt x="1411857" y="904700"/>
                </a:lnTo>
                <a:lnTo>
                  <a:pt x="1377057" y="932668"/>
                </a:lnTo>
                <a:lnTo>
                  <a:pt x="1336560" y="952665"/>
                </a:lnTo>
                <a:lnTo>
                  <a:pt x="1259574" y="967189"/>
                </a:lnTo>
                <a:lnTo>
                  <a:pt x="1205242" y="969004"/>
                </a:lnTo>
                <a:lnTo>
                  <a:pt x="1137869" y="969264"/>
                </a:lnTo>
                <a:lnTo>
                  <a:pt x="338543" y="969264"/>
                </a:lnTo>
                <a:lnTo>
                  <a:pt x="271177" y="969004"/>
                </a:lnTo>
                <a:lnTo>
                  <a:pt x="216849" y="967189"/>
                </a:lnTo>
                <a:lnTo>
                  <a:pt x="173698" y="962261"/>
                </a:lnTo>
                <a:lnTo>
                  <a:pt x="99366" y="932668"/>
                </a:lnTo>
                <a:lnTo>
                  <a:pt x="64563" y="904700"/>
                </a:lnTo>
                <a:lnTo>
                  <a:pt x="36595" y="869897"/>
                </a:lnTo>
                <a:lnTo>
                  <a:pt x="16598" y="829398"/>
                </a:lnTo>
                <a:lnTo>
                  <a:pt x="2074" y="752414"/>
                </a:lnTo>
                <a:lnTo>
                  <a:pt x="259" y="698086"/>
                </a:lnTo>
                <a:lnTo>
                  <a:pt x="0" y="630720"/>
                </a:lnTo>
                <a:lnTo>
                  <a:pt x="0" y="338543"/>
                </a:lnTo>
                <a:lnTo>
                  <a:pt x="259" y="271172"/>
                </a:lnTo>
                <a:lnTo>
                  <a:pt x="2074" y="216842"/>
                </a:lnTo>
                <a:lnTo>
                  <a:pt x="7002" y="173691"/>
                </a:lnTo>
                <a:lnTo>
                  <a:pt x="36595" y="99355"/>
                </a:lnTo>
                <a:lnTo>
                  <a:pt x="64563" y="64555"/>
                </a:lnTo>
                <a:lnTo>
                  <a:pt x="99366" y="36587"/>
                </a:lnTo>
                <a:lnTo>
                  <a:pt x="139865" y="16586"/>
                </a:lnTo>
                <a:lnTo>
                  <a:pt x="216849" y="2073"/>
                </a:lnTo>
                <a:lnTo>
                  <a:pt x="271177" y="259"/>
                </a:lnTo>
                <a:lnTo>
                  <a:pt x="338543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225865" y="1423327"/>
            <a:ext cx="107442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71450" algn="just">
              <a:lnSpc>
                <a:spcPts val="2100"/>
              </a:lnSpc>
              <a:spcBef>
                <a:spcPts val="219"/>
              </a:spcBef>
            </a:pP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Linear/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softmax 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r>
              <a:rPr sz="18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ss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82022" y="4226203"/>
            <a:ext cx="96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 panose="02020603050405020304" pitchFamily="18" charset="0"/>
                <a:cs typeface="Roboto Lt"/>
              </a:rPr>
              <a:t>Raw</a:t>
            </a:r>
            <a:r>
              <a:rPr sz="1800" spc="-75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Roboto Lt"/>
              </a:rPr>
              <a:t>data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691178" y="1115923"/>
            <a:ext cx="154305" cy="3107690"/>
            <a:chOff x="3691178" y="1115923"/>
            <a:chExt cx="154305" cy="3107690"/>
          </a:xfrm>
        </p:grpSpPr>
        <p:sp>
          <p:nvSpPr>
            <p:cNvPr id="31" name="object 31"/>
            <p:cNvSpPr/>
            <p:nvPr/>
          </p:nvSpPr>
          <p:spPr>
            <a:xfrm>
              <a:off x="3770236" y="4064887"/>
              <a:ext cx="635" cy="146050"/>
            </a:xfrm>
            <a:custGeom>
              <a:avLst/>
              <a:gdLst/>
              <a:ahLst/>
              <a:cxnLst/>
              <a:rect l="l" t="t" r="r" b="b"/>
              <a:pathLst>
                <a:path w="635" h="146050">
                  <a:moveTo>
                    <a:pt x="571" y="146005"/>
                  </a:moveTo>
                  <a:lnTo>
                    <a:pt x="5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9327" y="3975987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20" h="102235">
                  <a:moveTo>
                    <a:pt x="121920" y="101362"/>
                  </a:moveTo>
                  <a:lnTo>
                    <a:pt x="60553" y="0"/>
                  </a:lnTo>
                  <a:lnTo>
                    <a:pt x="0" y="101833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69880" y="3975987"/>
              <a:ext cx="635" cy="101600"/>
            </a:xfrm>
            <a:custGeom>
              <a:avLst/>
              <a:gdLst/>
              <a:ahLst/>
              <a:cxnLst/>
              <a:rect l="l" t="t" r="r" b="b"/>
              <a:pathLst>
                <a:path w="635" h="101600">
                  <a:moveTo>
                    <a:pt x="203" y="-12700"/>
                  </a:moveTo>
                  <a:lnTo>
                    <a:pt x="203" y="114300"/>
                  </a:lnTo>
                </a:path>
              </a:pathLst>
            </a:custGeom>
            <a:ln w="2580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64800" y="2462872"/>
              <a:ext cx="635" cy="184785"/>
            </a:xfrm>
            <a:custGeom>
              <a:avLst/>
              <a:gdLst/>
              <a:ahLst/>
              <a:cxnLst/>
              <a:rect l="l" t="t" r="r" b="b"/>
              <a:pathLst>
                <a:path w="635" h="184785">
                  <a:moveTo>
                    <a:pt x="546" y="184213"/>
                  </a:moveTo>
                  <a:lnTo>
                    <a:pt x="38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03878" y="2373972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20" h="102235">
                  <a:moveTo>
                    <a:pt x="121920" y="101409"/>
                  </a:moveTo>
                  <a:lnTo>
                    <a:pt x="60655" y="0"/>
                  </a:lnTo>
                  <a:lnTo>
                    <a:pt x="0" y="101777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64534" y="2373972"/>
              <a:ext cx="635" cy="101600"/>
            </a:xfrm>
            <a:custGeom>
              <a:avLst/>
              <a:gdLst/>
              <a:ahLst/>
              <a:cxnLst/>
              <a:rect l="l" t="t" r="r" b="b"/>
              <a:pathLst>
                <a:path w="635" h="101600">
                  <a:moveTo>
                    <a:pt x="152" y="-12700"/>
                  </a:moveTo>
                  <a:lnTo>
                    <a:pt x="152" y="114300"/>
                  </a:lnTo>
                </a:path>
              </a:pathLst>
            </a:custGeom>
            <a:ln w="25704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69842" y="1217510"/>
              <a:ext cx="2540" cy="146685"/>
            </a:xfrm>
            <a:custGeom>
              <a:avLst/>
              <a:gdLst/>
              <a:ahLst/>
              <a:cxnLst/>
              <a:rect l="l" t="t" r="r" b="b"/>
              <a:pathLst>
                <a:path w="2539" h="146684">
                  <a:moveTo>
                    <a:pt x="0" y="146646"/>
                  </a:moveTo>
                  <a:lnTo>
                    <a:pt x="1841" y="12700"/>
                  </a:lnTo>
                  <a:lnTo>
                    <a:pt x="200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10724" y="1128623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69">
                  <a:moveTo>
                    <a:pt x="121907" y="102425"/>
                  </a:moveTo>
                  <a:lnTo>
                    <a:pt x="62344" y="0"/>
                  </a:lnTo>
                  <a:lnTo>
                    <a:pt x="0" y="100761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71684" y="1128623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692" y="-12700"/>
                  </a:moveTo>
                  <a:lnTo>
                    <a:pt x="692" y="114287"/>
                  </a:lnTo>
                </a:path>
              </a:pathLst>
            </a:custGeom>
            <a:ln w="26784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963705" y="924737"/>
            <a:ext cx="3872954" cy="1117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010" marR="114300" indent="-194310">
              <a:lnSpc>
                <a:spcPct val="118900"/>
              </a:lnSpc>
              <a:spcBef>
                <a:spcPts val="95"/>
              </a:spcBef>
              <a:buChar char="•"/>
              <a:tabLst>
                <a:tab pos="207010" algn="l"/>
              </a:tabLst>
            </a:pPr>
            <a:r>
              <a:rPr sz="185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NN</a:t>
            </a:r>
            <a:r>
              <a:rPr sz="185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usually</a:t>
            </a:r>
            <a:r>
              <a:rPr sz="185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requires </a:t>
            </a:r>
            <a:r>
              <a:rPr sz="18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more</a:t>
            </a:r>
            <a:r>
              <a:rPr sz="185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1850" spc="-43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18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more</a:t>
            </a: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computation</a:t>
            </a:r>
            <a:endParaRPr sz="1850" dirty="0">
              <a:latin typeface="Times New Roman" panose="02020603050405020304" pitchFamily="18" charset="0"/>
              <a:cs typeface="Roboto Lt"/>
            </a:endParaRPr>
          </a:p>
          <a:p>
            <a:pPr marL="207010" indent="-194310">
              <a:lnSpc>
                <a:spcPct val="100000"/>
              </a:lnSpc>
              <a:spcBef>
                <a:spcPts val="1100"/>
              </a:spcBef>
              <a:buChar char="•"/>
              <a:tabLst>
                <a:tab pos="207010" algn="l"/>
              </a:tabLst>
            </a:pPr>
            <a:r>
              <a:rPr sz="185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NN</a:t>
            </a:r>
            <a:r>
              <a:rPr sz="185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architectures</a:t>
            </a:r>
            <a:r>
              <a:rPr sz="185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185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</a:t>
            </a:r>
            <a:r>
              <a:rPr sz="185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185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58016" y="2067229"/>
            <a:ext cx="1082040" cy="310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structures</a:t>
            </a:r>
            <a:endParaRPr sz="185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63704" y="2409578"/>
            <a:ext cx="3646895" cy="2055563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435609" indent="-194310">
              <a:lnSpc>
                <a:spcPct val="100000"/>
              </a:lnSpc>
              <a:spcBef>
                <a:spcPts val="755"/>
              </a:spcBef>
              <a:buChar char="•"/>
              <a:tabLst>
                <a:tab pos="434975" algn="l"/>
                <a:tab pos="435609" algn="l"/>
              </a:tabLst>
            </a:pPr>
            <a:r>
              <a:rPr sz="16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Multilayer</a:t>
            </a:r>
            <a:r>
              <a:rPr sz="1600" spc="-3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perceptions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  <a:p>
            <a:pPr marL="435609" indent="-194310">
              <a:lnSpc>
                <a:spcPct val="100000"/>
              </a:lnSpc>
              <a:spcBef>
                <a:spcPts val="660"/>
              </a:spcBef>
              <a:buChar char="•"/>
              <a:tabLst>
                <a:tab pos="434975" algn="l"/>
                <a:tab pos="435609" algn="l"/>
              </a:tabLst>
            </a:pP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Convolutional</a:t>
            </a:r>
            <a:r>
              <a:rPr sz="16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neural</a:t>
            </a:r>
            <a:r>
              <a:rPr sz="16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networks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  <a:p>
            <a:pPr marL="435609" indent="-194310">
              <a:lnSpc>
                <a:spcPct val="100000"/>
              </a:lnSpc>
              <a:spcBef>
                <a:spcPts val="660"/>
              </a:spcBef>
              <a:buChar char="•"/>
              <a:tabLst>
                <a:tab pos="434975" algn="l"/>
                <a:tab pos="435609" algn="l"/>
              </a:tabLst>
            </a:pPr>
            <a:r>
              <a:rPr sz="16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Recurrent</a:t>
            </a:r>
            <a:r>
              <a:rPr sz="16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neural</a:t>
            </a:r>
            <a:r>
              <a:rPr sz="16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networks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  <a:p>
            <a:pPr marL="435609" indent="-194310">
              <a:lnSpc>
                <a:spcPct val="100000"/>
              </a:lnSpc>
              <a:spcBef>
                <a:spcPts val="660"/>
              </a:spcBef>
              <a:buChar char="•"/>
              <a:tabLst>
                <a:tab pos="434975" algn="l"/>
                <a:tab pos="435609" algn="l"/>
              </a:tabLst>
            </a:pP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Attention</a:t>
            </a:r>
            <a:r>
              <a:rPr sz="1600" spc="-2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mechanism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  <a:p>
            <a:pPr marL="207010" marR="5080" indent="-194310">
              <a:lnSpc>
                <a:spcPct val="118900"/>
              </a:lnSpc>
              <a:spcBef>
                <a:spcPts val="415"/>
              </a:spcBef>
              <a:buChar char="•"/>
              <a:tabLst>
                <a:tab pos="207010" algn="l"/>
              </a:tabLst>
            </a:pPr>
            <a:r>
              <a:rPr sz="18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Design </a:t>
            </a:r>
            <a:r>
              <a:rPr sz="1850" spc="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NN </a:t>
            </a: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incorporate</a:t>
            </a:r>
            <a:r>
              <a:rPr lang="en-US" altLang="zh-CN"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</a:t>
            </a:r>
            <a:r>
              <a:rPr lang="zh-CN" altLang="en-US"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混合，包含</a:t>
            </a:r>
            <a:r>
              <a:rPr lang="en-US" altLang="zh-CN" sz="16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)</a:t>
            </a: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prior </a:t>
            </a:r>
            <a:r>
              <a:rPr sz="1850" spc="-4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knowledge</a:t>
            </a:r>
            <a:r>
              <a:rPr sz="18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about</a:t>
            </a: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18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185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3" name="灯片编号占位符 42">
            <a:extLst>
              <a:ext uri="{FF2B5EF4-FFF2-40B4-BE49-F238E27FC236}">
                <a16:creationId xmlns:a16="http://schemas.microsoft.com/office/drawing/2014/main" id="{71DE2C74-6DD3-4D6A-9753-A02FFE4F7C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06FA8-9456-4FF7-BEB0-89810EACEBF2}"/>
              </a:ext>
            </a:extLst>
          </p:cNvPr>
          <p:cNvSpPr txBox="1">
            <a:spLocks/>
          </p:cNvSpPr>
          <p:nvPr/>
        </p:nvSpPr>
        <p:spPr bwMode="auto">
          <a:xfrm>
            <a:off x="1250157" y="263445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深度学习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手工设计特征到自动化构造特征</a:t>
            </a:r>
          </a:p>
        </p:txBody>
      </p:sp>
      <p:pic>
        <p:nvPicPr>
          <p:cNvPr id="221186" name="Picture 2">
            <a:extLst>
              <a:ext uri="{FF2B5EF4-FFF2-40B4-BE49-F238E27FC236}">
                <a16:creationId xmlns:a16="http://schemas.microsoft.com/office/drawing/2014/main" id="{912DC72E-BB83-43DF-B0D4-315CE81EA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25" y="775488"/>
            <a:ext cx="4914546" cy="121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88" name="Picture 4">
            <a:extLst>
              <a:ext uri="{FF2B5EF4-FFF2-40B4-BE49-F238E27FC236}">
                <a16:creationId xmlns:a16="http://schemas.microsoft.com/office/drawing/2014/main" id="{9DA47B09-4469-499E-AFD4-54392979A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3103624"/>
            <a:ext cx="5239097" cy="183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下 1">
            <a:extLst>
              <a:ext uri="{FF2B5EF4-FFF2-40B4-BE49-F238E27FC236}">
                <a16:creationId xmlns:a16="http://schemas.microsoft.com/office/drawing/2014/main" id="{113897DD-F5CA-4A9A-85AC-D28F0085F494}"/>
              </a:ext>
            </a:extLst>
          </p:cNvPr>
          <p:cNvSpPr/>
          <p:nvPr/>
        </p:nvSpPr>
        <p:spPr bwMode="auto">
          <a:xfrm>
            <a:off x="3949359" y="2125638"/>
            <a:ext cx="594066" cy="91810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675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动作按钮: 帮助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FBC5F5A-E203-4997-92F4-6DF20F29327D}"/>
              </a:ext>
            </a:extLst>
          </p:cNvPr>
          <p:cNvSpPr/>
          <p:nvPr/>
        </p:nvSpPr>
        <p:spPr bwMode="auto">
          <a:xfrm>
            <a:off x="5004048" y="2190648"/>
            <a:ext cx="432048" cy="594066"/>
          </a:xfrm>
          <a:prstGeom prst="actionButtonHelp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675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557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动物, 节肢动物, 无脊椎动物&#10;&#10;已生成极高可信度的说明">
            <a:extLst>
              <a:ext uri="{FF2B5EF4-FFF2-40B4-BE49-F238E27FC236}">
                <a16:creationId xmlns:a16="http://schemas.microsoft.com/office/drawing/2014/main" id="{22A33B60-6A92-47C9-AF9B-9B7B6AFA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56" y="863585"/>
            <a:ext cx="2548487" cy="1728192"/>
          </a:xfrm>
          <a:prstGeom prst="rect">
            <a:avLst/>
          </a:prstGeom>
        </p:spPr>
      </p:pic>
      <p:pic>
        <p:nvPicPr>
          <p:cNvPr id="10" name="图片 9" descr="图片包含 文字, 地图&#10;&#10;已生成极高可信度的说明">
            <a:extLst>
              <a:ext uri="{FF2B5EF4-FFF2-40B4-BE49-F238E27FC236}">
                <a16:creationId xmlns:a16="http://schemas.microsoft.com/office/drawing/2014/main" id="{0632F9A2-291E-467E-91B2-7A26E2D9E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810069"/>
            <a:ext cx="3967628" cy="1878424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BC9FED1C-1007-4CEE-B79C-5373DCF0DD91}"/>
              </a:ext>
            </a:extLst>
          </p:cNvPr>
          <p:cNvSpPr txBox="1">
            <a:spLocks/>
          </p:cNvSpPr>
          <p:nvPr/>
        </p:nvSpPr>
        <p:spPr bwMode="auto">
          <a:xfrm>
            <a:off x="1250157" y="285750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神经元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E140AF-444C-4E3E-A7EB-47CA7E0F5065}"/>
              </a:ext>
            </a:extLst>
          </p:cNvPr>
          <p:cNvSpPr/>
          <p:nvPr/>
        </p:nvSpPr>
        <p:spPr>
          <a:xfrm>
            <a:off x="2249743" y="2699134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70C0"/>
                </a:solidFill>
                <a:latin typeface="Verdana" panose="020B0604030504040204" pitchFamily="34" charset="0"/>
              </a:rPr>
              <a:t>神经元</a:t>
            </a:r>
            <a:endParaRPr lang="zh-CN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CB081D-D7F5-4499-B84D-6457214D46A2}"/>
              </a:ext>
            </a:extLst>
          </p:cNvPr>
          <p:cNvSpPr txBox="1"/>
          <p:nvPr/>
        </p:nvSpPr>
        <p:spPr>
          <a:xfrm>
            <a:off x="1439652" y="3066045"/>
            <a:ext cx="6086421" cy="14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+mn-ea"/>
              </a:rPr>
              <a:t>树突</a:t>
            </a:r>
            <a:r>
              <a:rPr lang="zh-CN" altLang="en-US" sz="1200" dirty="0">
                <a:latin typeface="+mn-ea"/>
              </a:rPr>
              <a:t>：有多个，主要用来接受传入信息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+mn-ea"/>
              </a:rPr>
              <a:t>细胞核</a:t>
            </a:r>
            <a:r>
              <a:rPr lang="zh-CN" altLang="en-US" sz="1200" dirty="0">
                <a:latin typeface="+mn-ea"/>
              </a:rPr>
              <a:t>：对信号进行计算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+mn-ea"/>
              </a:rPr>
              <a:t>轴突</a:t>
            </a:r>
            <a:r>
              <a:rPr lang="zh-CN" altLang="en-US" sz="1200" dirty="0">
                <a:latin typeface="+mn-ea"/>
              </a:rPr>
              <a:t>：只有一条，用于信号传递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+mn-ea"/>
              </a:rPr>
              <a:t>突触</a:t>
            </a:r>
            <a:r>
              <a:rPr lang="zh-CN" altLang="en-US" sz="1200" dirty="0">
                <a:latin typeface="+mn-ea"/>
              </a:rPr>
              <a:t>：轴突末梢跟其他神经元的树突产生连接，从而传递信号。这个连接的位置在生物学上叫做“突触”。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34556D-3B8B-4E8B-8799-DAFC565AD453}"/>
              </a:ext>
            </a:extLst>
          </p:cNvPr>
          <p:cNvSpPr/>
          <p:nvPr/>
        </p:nvSpPr>
        <p:spPr>
          <a:xfrm>
            <a:off x="1663746" y="4670198"/>
            <a:ext cx="5724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Verdana" panose="020B0604030504040204" pitchFamily="34" charset="0"/>
              </a:rPr>
              <a:t>一个神经元接入了多个输入，经过计算最终变成一个输出，传递给了后面的神经元</a:t>
            </a:r>
            <a:endParaRPr lang="zh-CN" altLang="en-US" sz="1200" b="1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D2B3CE-41C5-44AF-B9C8-6BBD3A56D66A}"/>
              </a:ext>
            </a:extLst>
          </p:cNvPr>
          <p:cNvSpPr/>
          <p:nvPr/>
        </p:nvSpPr>
        <p:spPr>
          <a:xfrm>
            <a:off x="5544109" y="2699135"/>
            <a:ext cx="9925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b="1" dirty="0">
                <a:solidFill>
                  <a:srgbClr val="0070C0"/>
                </a:solidFill>
                <a:latin typeface="Verdana" panose="020B0604030504040204" pitchFamily="34" charset="0"/>
              </a:rPr>
              <a:t>神经元具体结构</a:t>
            </a:r>
            <a:endParaRPr lang="zh-CN" altLang="en-US" sz="9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E820FE-A826-4884-88DA-027D794CF299}"/>
              </a:ext>
            </a:extLst>
          </p:cNvPr>
          <p:cNvSpPr txBox="1">
            <a:spLocks/>
          </p:cNvSpPr>
          <p:nvPr/>
        </p:nvSpPr>
        <p:spPr bwMode="auto">
          <a:xfrm>
            <a:off x="1250157" y="115491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人工神经元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2C0C9D-A7F1-1BE0-A865-FB000B8CC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42" y="1688063"/>
            <a:ext cx="3104309" cy="1767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27F95C-E3BA-0348-3F9C-4A3E72B7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389" y="1809750"/>
            <a:ext cx="3298411" cy="14581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7D5DE3-A841-5013-37E4-DBDB8752B252}"/>
              </a:ext>
            </a:extLst>
          </p:cNvPr>
          <p:cNvSpPr txBox="1"/>
          <p:nvPr/>
        </p:nvSpPr>
        <p:spPr>
          <a:xfrm>
            <a:off x="1493658" y="861039"/>
            <a:ext cx="4320480" cy="29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人工神经元：人类神经元中抽象出来的数学模型。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AF8B71-1387-755A-AC14-F84445215229}"/>
              </a:ext>
            </a:extLst>
          </p:cNvPr>
          <p:cNvSpPr txBox="1"/>
          <p:nvPr/>
        </p:nvSpPr>
        <p:spPr>
          <a:xfrm>
            <a:off x="1817694" y="4034894"/>
            <a:ext cx="2160240" cy="29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1904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年研究出人类神经元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453EC8-1EF3-8D63-1832-D7CD94F2E5D5}"/>
              </a:ext>
            </a:extLst>
          </p:cNvPr>
          <p:cNvSpPr txBox="1"/>
          <p:nvPr/>
        </p:nvSpPr>
        <p:spPr>
          <a:xfrm>
            <a:off x="4591335" y="3975906"/>
            <a:ext cx="3221026" cy="74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1943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年心理学家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W.S.McCulloch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和数学逻辑学家</a:t>
            </a:r>
            <a:r>
              <a:rPr lang="en-US" altLang="zh-CN" sz="1350" dirty="0" err="1">
                <a:latin typeface="宋体" panose="02010600030101010101" pitchFamily="2" charset="-122"/>
                <a:ea typeface="宋体" panose="02010600030101010101" pitchFamily="2" charset="-122"/>
              </a:rPr>
              <a:t>W.Pitts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研究出人工神经元，称为</a:t>
            </a:r>
            <a:r>
              <a:rPr lang="en-US" altLang="zh-CN" sz="1350" dirty="0">
                <a:latin typeface="宋体" panose="02010600030101010101" pitchFamily="2" charset="-122"/>
                <a:ea typeface="宋体" panose="02010600030101010101" pitchFamily="2" charset="-122"/>
              </a:rPr>
              <a:t>M-P</a:t>
            </a:r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79106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4859" y="114688"/>
            <a:ext cx="424172" cy="4882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72602" y="2245220"/>
            <a:ext cx="1245870" cy="2898775"/>
          </a:xfrm>
          <a:custGeom>
            <a:avLst/>
            <a:gdLst/>
            <a:ahLst/>
            <a:cxnLst/>
            <a:rect l="l" t="t" r="r" b="b"/>
            <a:pathLst>
              <a:path w="1245870" h="2898775">
                <a:moveTo>
                  <a:pt x="0" y="2898279"/>
                </a:moveTo>
                <a:lnTo>
                  <a:pt x="1245621" y="0"/>
                </a:lnTo>
              </a:path>
            </a:pathLst>
          </a:custGeom>
          <a:ln w="3175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4780" y="156502"/>
                <a:ext cx="7450455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3009265" algn="l"/>
                  </a:tabLst>
                </a:pPr>
                <a:r>
                  <a:rPr lang="en-US" spc="-25" dirty="0"/>
                  <a:t>Linear</a:t>
                </a:r>
                <a:r>
                  <a:rPr lang="en-US" dirty="0"/>
                  <a:t> </a:t>
                </a:r>
                <a:r>
                  <a:rPr lang="en-US" spc="-15" dirty="0"/>
                  <a:t>Methods</a:t>
                </a:r>
                <a:r>
                  <a:rPr lang="en-US" spc="-15" dirty="0"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" smtClean="0">
                        <a:latin typeface="Cambria Math" panose="02040503050406030204" pitchFamily="18" charset="0"/>
                        <a:cs typeface="Times New Roman"/>
                      </a:rPr>
                      <m:t>→</m:t>
                    </m:r>
                  </m:oMath>
                </a14:m>
                <a:r>
                  <a:rPr lang="en-US" spc="-15" dirty="0">
                    <a:latin typeface="Times New Roman"/>
                    <a:cs typeface="Times New Roman"/>
                  </a:rPr>
                  <a:t> </a:t>
                </a:r>
                <a:r>
                  <a:rPr lang="en-US" spc="-35" dirty="0"/>
                  <a:t>Multilayer</a:t>
                </a:r>
                <a:r>
                  <a:rPr lang="en-US" spc="-10" dirty="0"/>
                  <a:t> </a:t>
                </a:r>
                <a:r>
                  <a:rPr lang="en-US" spc="-25" dirty="0"/>
                  <a:t>Perceptron</a:t>
                </a:r>
                <a:r>
                  <a:rPr lang="en-US" spc="-15" dirty="0"/>
                  <a:t> </a:t>
                </a:r>
                <a:r>
                  <a:rPr lang="en-US" dirty="0"/>
                  <a:t>(MLP)</a:t>
                </a:r>
                <a:endParaRPr dirty="0"/>
              </a:p>
            </p:txBody>
          </p:sp>
        </mc:Choice>
        <mc:Fallback xmlns="">
          <p:sp>
            <p:nvSpPr>
              <p:cNvPr id="4" name="object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4780" y="156502"/>
                <a:ext cx="7450455" cy="443711"/>
              </a:xfrm>
              <a:prstGeom prst="rect">
                <a:avLst/>
              </a:prstGeom>
              <a:blipFill>
                <a:blip r:embed="rId3"/>
                <a:stretch>
                  <a:fillRect l="-2700" t="-22222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object 5"/>
          <p:cNvGrpSpPr/>
          <p:nvPr/>
        </p:nvGrpSpPr>
        <p:grpSpPr>
          <a:xfrm>
            <a:off x="6856920" y="3624948"/>
            <a:ext cx="1384300" cy="464820"/>
            <a:chOff x="6856920" y="3624948"/>
            <a:chExt cx="1384300" cy="464820"/>
          </a:xfrm>
        </p:grpSpPr>
        <p:sp>
          <p:nvSpPr>
            <p:cNvPr id="6" name="object 6"/>
            <p:cNvSpPr/>
            <p:nvPr/>
          </p:nvSpPr>
          <p:spPr>
            <a:xfrm>
              <a:off x="6869620" y="3637648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1023277" y="0"/>
                  </a:moveTo>
                  <a:lnTo>
                    <a:pt x="335622" y="0"/>
                  </a:lnTo>
                  <a:lnTo>
                    <a:pt x="270806" y="206"/>
                  </a:lnTo>
                  <a:lnTo>
                    <a:pt x="218535" y="1654"/>
                  </a:lnTo>
                  <a:lnTo>
                    <a:pt x="177017" y="5582"/>
                  </a:lnTo>
                  <a:lnTo>
                    <a:pt x="101351" y="34525"/>
                  </a:lnTo>
                  <a:lnTo>
                    <a:pt x="64303" y="64296"/>
                  </a:lnTo>
                  <a:lnTo>
                    <a:pt x="34527" y="101340"/>
                  </a:lnTo>
                  <a:lnTo>
                    <a:pt x="13233" y="144449"/>
                  </a:lnTo>
                  <a:lnTo>
                    <a:pt x="3335" y="181416"/>
                  </a:lnTo>
                  <a:lnTo>
                    <a:pt x="0" y="219544"/>
                  </a:lnTo>
                  <a:lnTo>
                    <a:pt x="837" y="238696"/>
                  </a:lnTo>
                  <a:lnTo>
                    <a:pt x="7474" y="276347"/>
                  </a:lnTo>
                  <a:lnTo>
                    <a:pt x="34527" y="337741"/>
                  </a:lnTo>
                  <a:lnTo>
                    <a:pt x="64303" y="374786"/>
                  </a:lnTo>
                  <a:lnTo>
                    <a:pt x="101351" y="404559"/>
                  </a:lnTo>
                  <a:lnTo>
                    <a:pt x="144462" y="425850"/>
                  </a:lnTo>
                  <a:lnTo>
                    <a:pt x="218535" y="437435"/>
                  </a:lnTo>
                  <a:lnTo>
                    <a:pt x="270806" y="438884"/>
                  </a:lnTo>
                  <a:lnTo>
                    <a:pt x="335622" y="439091"/>
                  </a:lnTo>
                  <a:lnTo>
                    <a:pt x="1023277" y="439091"/>
                  </a:lnTo>
                  <a:lnTo>
                    <a:pt x="1088093" y="438884"/>
                  </a:lnTo>
                  <a:lnTo>
                    <a:pt x="1140364" y="437435"/>
                  </a:lnTo>
                  <a:lnTo>
                    <a:pt x="1181882" y="433505"/>
                  </a:lnTo>
                  <a:lnTo>
                    <a:pt x="1257548" y="404559"/>
                  </a:lnTo>
                  <a:lnTo>
                    <a:pt x="1294595" y="374786"/>
                  </a:lnTo>
                  <a:lnTo>
                    <a:pt x="1324367" y="337741"/>
                  </a:lnTo>
                  <a:lnTo>
                    <a:pt x="1345653" y="294633"/>
                  </a:lnTo>
                  <a:lnTo>
                    <a:pt x="1355563" y="257666"/>
                  </a:lnTo>
                  <a:lnTo>
                    <a:pt x="1358900" y="219544"/>
                  </a:lnTo>
                  <a:lnTo>
                    <a:pt x="1358062" y="200388"/>
                  </a:lnTo>
                  <a:lnTo>
                    <a:pt x="1351420" y="162734"/>
                  </a:lnTo>
                  <a:lnTo>
                    <a:pt x="1324367" y="101340"/>
                  </a:lnTo>
                  <a:lnTo>
                    <a:pt x="1294595" y="64296"/>
                  </a:lnTo>
                  <a:lnTo>
                    <a:pt x="1257548" y="34525"/>
                  </a:lnTo>
                  <a:lnTo>
                    <a:pt x="1214437" y="13233"/>
                  </a:lnTo>
                  <a:lnTo>
                    <a:pt x="1140364" y="1654"/>
                  </a:lnTo>
                  <a:lnTo>
                    <a:pt x="1088093" y="206"/>
                  </a:lnTo>
                  <a:lnTo>
                    <a:pt x="10232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69620" y="3637648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335622" y="0"/>
                  </a:moveTo>
                  <a:lnTo>
                    <a:pt x="1023277" y="0"/>
                  </a:lnTo>
                  <a:lnTo>
                    <a:pt x="1088093" y="206"/>
                  </a:lnTo>
                  <a:lnTo>
                    <a:pt x="1140364" y="1654"/>
                  </a:lnTo>
                  <a:lnTo>
                    <a:pt x="1181882" y="5582"/>
                  </a:lnTo>
                  <a:lnTo>
                    <a:pt x="1257548" y="34525"/>
                  </a:lnTo>
                  <a:lnTo>
                    <a:pt x="1294595" y="64296"/>
                  </a:lnTo>
                  <a:lnTo>
                    <a:pt x="1324367" y="101340"/>
                  </a:lnTo>
                  <a:lnTo>
                    <a:pt x="1345653" y="144449"/>
                  </a:lnTo>
                  <a:lnTo>
                    <a:pt x="1355563" y="181416"/>
                  </a:lnTo>
                  <a:lnTo>
                    <a:pt x="1358900" y="219544"/>
                  </a:lnTo>
                  <a:lnTo>
                    <a:pt x="1358062" y="238696"/>
                  </a:lnTo>
                  <a:lnTo>
                    <a:pt x="1351420" y="276349"/>
                  </a:lnTo>
                  <a:lnTo>
                    <a:pt x="1324367" y="337741"/>
                  </a:lnTo>
                  <a:lnTo>
                    <a:pt x="1294595" y="374786"/>
                  </a:lnTo>
                  <a:lnTo>
                    <a:pt x="1257548" y="404559"/>
                  </a:lnTo>
                  <a:lnTo>
                    <a:pt x="1214437" y="425850"/>
                  </a:lnTo>
                  <a:lnTo>
                    <a:pt x="1140364" y="437435"/>
                  </a:lnTo>
                  <a:lnTo>
                    <a:pt x="1088093" y="438884"/>
                  </a:lnTo>
                  <a:lnTo>
                    <a:pt x="1023277" y="439091"/>
                  </a:lnTo>
                  <a:lnTo>
                    <a:pt x="335622" y="439091"/>
                  </a:lnTo>
                  <a:lnTo>
                    <a:pt x="270806" y="438884"/>
                  </a:lnTo>
                  <a:lnTo>
                    <a:pt x="218535" y="437435"/>
                  </a:lnTo>
                  <a:lnTo>
                    <a:pt x="177017" y="433505"/>
                  </a:lnTo>
                  <a:lnTo>
                    <a:pt x="101351" y="404559"/>
                  </a:lnTo>
                  <a:lnTo>
                    <a:pt x="64303" y="374786"/>
                  </a:lnTo>
                  <a:lnTo>
                    <a:pt x="34527" y="337741"/>
                  </a:lnTo>
                  <a:lnTo>
                    <a:pt x="13233" y="294633"/>
                  </a:lnTo>
                  <a:lnTo>
                    <a:pt x="3335" y="257667"/>
                  </a:lnTo>
                  <a:lnTo>
                    <a:pt x="0" y="219544"/>
                  </a:lnTo>
                  <a:lnTo>
                    <a:pt x="837" y="200388"/>
                  </a:lnTo>
                  <a:lnTo>
                    <a:pt x="7474" y="162734"/>
                  </a:lnTo>
                  <a:lnTo>
                    <a:pt x="34527" y="101340"/>
                  </a:lnTo>
                  <a:lnTo>
                    <a:pt x="64303" y="64296"/>
                  </a:lnTo>
                  <a:lnTo>
                    <a:pt x="101351" y="34525"/>
                  </a:lnTo>
                  <a:lnTo>
                    <a:pt x="144462" y="13233"/>
                  </a:lnTo>
                  <a:lnTo>
                    <a:pt x="218535" y="1654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25296" y="3691686"/>
            <a:ext cx="7757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348213" y="932901"/>
                <a:ext cx="8891270" cy="2481580"/>
              </a:xfrm>
              <a:prstGeom prst="rect">
                <a:avLst/>
              </a:prstGeom>
            </p:spPr>
            <p:txBody>
              <a:bodyPr vert="horz" wrap="square" lIns="0" tIns="53975" rIns="0" bIns="0" rtlCol="0">
                <a:spAutoFit/>
              </a:bodyPr>
              <a:lstStyle/>
              <a:p>
                <a:pPr marL="266700" indent="-228600">
                  <a:lnSpc>
                    <a:spcPct val="100000"/>
                  </a:lnSpc>
                  <a:spcBef>
                    <a:spcPts val="425"/>
                  </a:spcBef>
                  <a:buChar char="•"/>
                  <a:tabLst>
                    <a:tab pos="266065" algn="l"/>
                    <a:tab pos="266700" algn="l"/>
                  </a:tabLst>
                </a:pPr>
                <a:r>
                  <a:rPr lang="en-US" sz="2200" spc="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C680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dense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(fully</a:t>
                </a:r>
                <a:r>
                  <a:rPr lang="en-US"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connected, or</a:t>
                </a:r>
                <a:r>
                  <a:rPr lang="en-US"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linear)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layer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has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parameters</a:t>
                </a:r>
                <a:endParaRPr lang="en-US" sz="2200" dirty="0">
                  <a:latin typeface="Times New Roman" panose="02020603050405020304" pitchFamily="18" charset="0"/>
                  <a:cs typeface="Roboto Lt"/>
                </a:endParaRPr>
              </a:p>
              <a:p>
                <a:pPr marL="266700">
                  <a:lnSpc>
                    <a:spcPct val="100000"/>
                  </a:lnSpc>
                  <a:spcBef>
                    <a:spcPts val="415"/>
                  </a:spcBef>
                </a:pPr>
                <a14:m>
                  <m:oMath xmlns:m="http://schemas.openxmlformats.org/officeDocument/2006/math">
                    <m:r>
                      <a:rPr lang="zh-CN" altLang="en-US" sz="2200" b="1" i="1" spc="1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𝑾</m:t>
                    </m:r>
                    <m:r>
                      <a:rPr lang="en-US" altLang="zh-CN" sz="2200" i="1" spc="-29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∈</m:t>
                    </m:r>
                    <m:r>
                      <a:rPr lang="en-US" altLang="zh-CN" sz="2200" i="1" spc="-10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 </m:t>
                    </m:r>
                    <m:sSup>
                      <m:sSupPr>
                        <m:ctrlPr>
                          <a:rPr lang="en-US" altLang="zh-CN" sz="2200" b="0" i="1" spc="-8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Lucida Sans Unicode"/>
                          </a:rPr>
                        </m:ctrlPr>
                      </m:sSupPr>
                      <m:e>
                        <m:r>
                          <a:rPr lang="en-US" altLang="zh-CN" sz="2200" i="1" spc="-8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Lucida Sans Unicode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pc="-8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Lucida Sans Unicode"/>
                          </a:rPr>
                          <m:t>𝑚</m:t>
                        </m:r>
                        <m:r>
                          <a:rPr lang="en-US" altLang="zh-CN" sz="2200" b="0" i="1" spc="-8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/>
                          </a:rPr>
                          <m:t>×</m:t>
                        </m:r>
                        <m:r>
                          <a:rPr lang="en-US" altLang="zh-CN" sz="2200" b="0" i="1" spc="-8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/>
                          </a:rPr>
                          <m:t>𝑛</m:t>
                        </m:r>
                      </m:sup>
                    </m:sSup>
                    <m:r>
                      <a:rPr lang="en-US" altLang="zh-CN" sz="2200" i="1" spc="12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,</m:t>
                    </m:r>
                    <m:r>
                      <a:rPr lang="en-US" altLang="zh-CN" sz="2200" i="1" spc="-14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  <m:r>
                      <a:rPr lang="zh-CN" altLang="en-US" sz="2200" b="1" i="1" spc="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𝒃</m:t>
                    </m:r>
                    <m:r>
                      <a:rPr lang="en-US" altLang="zh-CN" sz="2200" i="1" spc="-29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pc="-8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en-US" altLang="zh-CN" sz="2200" i="1" spc="-85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Lucida Sans Unicode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pc="-85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Lucida Sans Unicode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,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it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comput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es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output</a:t>
                </a:r>
                <a:r>
                  <a:rPr lang="en-US" sz="2200" spc="-2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b="1" i="1" spc="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𝒚</m:t>
                    </m:r>
                    <m:r>
                      <a:rPr lang="en-US" altLang="zh-CN" sz="2200" i="1" spc="36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=</m:t>
                    </m:r>
                    <m:r>
                      <a:rPr lang="zh-CN" altLang="en-US" sz="2200" b="1" i="1" spc="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𝑾𝒙</m:t>
                    </m:r>
                    <m:r>
                      <a:rPr lang="en-US" altLang="zh-CN" sz="2200" i="1" spc="36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+</m:t>
                    </m:r>
                    <m:r>
                      <a:rPr lang="zh-CN" altLang="en-US" sz="2200" b="1" i="1" spc="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𝒃</m:t>
                    </m:r>
                    <m:r>
                      <a:rPr lang="en-US" altLang="zh-CN" sz="2200" i="1" spc="-29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∈</m:t>
                    </m:r>
                    <m:r>
                      <a:rPr lang="en-US" altLang="zh-CN" sz="2200" i="1" spc="-8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ℝ</m:t>
                    </m:r>
                  </m:oMath>
                </a14:m>
                <a:endParaRPr lang="en-US" sz="2200" dirty="0">
                  <a:latin typeface="Lucida Sans Unicode"/>
                  <a:cs typeface="Lucida Sans Unicode"/>
                </a:endParaRPr>
              </a:p>
              <a:p>
                <a:pPr marL="495300" lvl="1" indent="-229235">
                  <a:lnSpc>
                    <a:spcPct val="100000"/>
                  </a:lnSpc>
                  <a:spcBef>
                    <a:spcPts val="1400"/>
                  </a:spcBef>
                  <a:buChar char="•"/>
                  <a:tabLst>
                    <a:tab pos="494665" algn="l"/>
                    <a:tab pos="495300" algn="l"/>
                    <a:tab pos="6560184" algn="l"/>
                    <a:tab pos="8852535" algn="l"/>
                  </a:tabLst>
                </a:pPr>
                <a:r>
                  <a:rPr 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Linear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regression: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dense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layer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with 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1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output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	</a:t>
                </a:r>
                <a:r>
                  <a:rPr lang="en-US" sz="1900" u="sng" spc="-5" dirty="0">
                    <a:solidFill>
                      <a:srgbClr val="1D1D1D"/>
                    </a:solidFill>
                    <a:uFill>
                      <a:solidFill>
                        <a:srgbClr val="EEEEEE"/>
                      </a:solidFill>
                    </a:uFill>
                    <a:latin typeface="Times New Roman"/>
                    <a:cs typeface="Times New Roman"/>
                  </a:rPr>
                  <a:t> 	</a:t>
                </a:r>
                <a:endParaRPr lang="en-US" sz="1900" dirty="0">
                  <a:latin typeface="Times New Roman"/>
                  <a:cs typeface="Times New Roman"/>
                </a:endParaRPr>
              </a:p>
              <a:p>
                <a:pPr marL="495300" lvl="1" indent="-229235">
                  <a:lnSpc>
                    <a:spcPct val="100000"/>
                  </a:lnSpc>
                  <a:spcBef>
                    <a:spcPts val="825"/>
                  </a:spcBef>
                  <a:buChar char="•"/>
                  <a:tabLst>
                    <a:tab pos="494665" algn="l"/>
                    <a:tab pos="495300" algn="l"/>
                  </a:tabLst>
                </a:pP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Softmax</a:t>
                </a:r>
                <a:r>
                  <a:rPr lang="en-US" sz="1900" spc="-3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regression:</a:t>
                </a:r>
                <a:endParaRPr lang="en-US" sz="1900" dirty="0">
                  <a:latin typeface="Times New Roman" panose="02020603050405020304" pitchFamily="18" charset="0"/>
                  <a:cs typeface="Roboto Lt"/>
                </a:endParaRPr>
              </a:p>
              <a:p>
                <a:pPr marL="494665">
                  <a:lnSpc>
                    <a:spcPct val="100000"/>
                  </a:lnSpc>
                  <a:spcBef>
                    <a:spcPts val="590"/>
                  </a:spcBef>
                  <a:tabLst>
                    <a:tab pos="2529205" algn="l"/>
                  </a:tabLst>
                </a:pP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dense</a:t>
                </a:r>
                <a:r>
                  <a:rPr lang="en-US"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layer</a:t>
                </a:r>
                <a:r>
                  <a:rPr lang="en-US" sz="19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with</a:t>
                </a:r>
                <a:r>
                  <a:rPr lang="en-US" sz="1900" spc="-1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900" b="1" i="1" spc="-1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𝒎</m:t>
                    </m:r>
                  </m:oMath>
                </a14:m>
                <a:r>
                  <a:rPr lang="en-US" sz="1900" spc="-10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outputs</a:t>
                </a:r>
                <a:r>
                  <a:rPr lang="en-US" sz="1900" spc="-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+</a:t>
                </a:r>
                <a:r>
                  <a:rPr lang="en-US" sz="1900" spc="-3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softmax</a:t>
                </a:r>
                <a:endParaRPr lang="en-US" sz="1900" dirty="0">
                  <a:latin typeface="Times New Roman" panose="02020603050405020304" pitchFamily="18" charset="0"/>
                  <a:cs typeface="Roboto Lt"/>
                </a:endParaRPr>
              </a:p>
              <a:p>
                <a:pPr marL="6804659">
                  <a:lnSpc>
                    <a:spcPct val="100000"/>
                  </a:lnSpc>
                  <a:spcBef>
                    <a:spcPts val="900"/>
                  </a:spcBef>
                </a:pPr>
                <a:r>
                  <a:rPr lang="en-US" sz="1800" spc="-10" dirty="0">
                    <a:latin typeface="Times New Roman" panose="02020603050405020304" pitchFamily="18" charset="0"/>
                    <a:cs typeface="Roboto Lt"/>
                  </a:rPr>
                  <a:t>Outputs</a:t>
                </a:r>
                <a:endParaRPr sz="18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3" y="932901"/>
                <a:ext cx="8891270" cy="2481580"/>
              </a:xfrm>
              <a:prstGeom prst="rect">
                <a:avLst/>
              </a:prstGeom>
              <a:blipFill>
                <a:blip r:embed="rId4"/>
                <a:stretch>
                  <a:fillRect l="-1371" t="-1229" b="-1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object 10"/>
          <p:cNvGrpSpPr/>
          <p:nvPr/>
        </p:nvGrpSpPr>
        <p:grpSpPr>
          <a:xfrm>
            <a:off x="7471740" y="3459937"/>
            <a:ext cx="154940" cy="835660"/>
            <a:chOff x="7471740" y="3459937"/>
            <a:chExt cx="154940" cy="835660"/>
          </a:xfrm>
        </p:grpSpPr>
        <p:sp>
          <p:nvSpPr>
            <p:cNvPr id="11" name="object 11"/>
            <p:cNvSpPr/>
            <p:nvPr/>
          </p:nvSpPr>
          <p:spPr>
            <a:xfrm>
              <a:off x="7544587" y="4193415"/>
              <a:ext cx="1270" cy="89535"/>
            </a:xfrm>
            <a:custGeom>
              <a:avLst/>
              <a:gdLst/>
              <a:ahLst/>
              <a:cxnLst/>
              <a:rect l="l" t="t" r="r" b="b"/>
              <a:pathLst>
                <a:path w="1270" h="89535">
                  <a:moveTo>
                    <a:pt x="0" y="88969"/>
                  </a:moveTo>
                  <a:lnTo>
                    <a:pt x="800" y="12700"/>
                  </a:lnTo>
                  <a:lnTo>
                    <a:pt x="939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84440" y="4104520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20" h="102235">
                  <a:moveTo>
                    <a:pt x="121907" y="102240"/>
                  </a:moveTo>
                  <a:lnTo>
                    <a:pt x="62026" y="0"/>
                  </a:lnTo>
                  <a:lnTo>
                    <a:pt x="0" y="100954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45387" y="4104520"/>
              <a:ext cx="1270" cy="101600"/>
            </a:xfrm>
            <a:custGeom>
              <a:avLst/>
              <a:gdLst/>
              <a:ahLst/>
              <a:cxnLst/>
              <a:rect l="l" t="t" r="r" b="b"/>
              <a:pathLst>
                <a:path w="1270" h="101600">
                  <a:moveTo>
                    <a:pt x="539" y="-12700"/>
                  </a:moveTo>
                  <a:lnTo>
                    <a:pt x="539" y="114294"/>
                  </a:lnTo>
                </a:path>
              </a:pathLst>
            </a:custGeom>
            <a:ln w="26479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52258" y="3561524"/>
              <a:ext cx="1270" cy="63500"/>
            </a:xfrm>
            <a:custGeom>
              <a:avLst/>
              <a:gdLst/>
              <a:ahLst/>
              <a:cxnLst/>
              <a:rect l="l" t="t" r="r" b="b"/>
              <a:pathLst>
                <a:path w="1270" h="63500">
                  <a:moveTo>
                    <a:pt x="0" y="63423"/>
                  </a:moveTo>
                  <a:lnTo>
                    <a:pt x="685" y="12700"/>
                  </a:lnTo>
                  <a:lnTo>
                    <a:pt x="863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91996" y="3472637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70">
                  <a:moveTo>
                    <a:pt x="121907" y="102425"/>
                  </a:moveTo>
                  <a:lnTo>
                    <a:pt x="62344" y="0"/>
                  </a:lnTo>
                  <a:lnTo>
                    <a:pt x="0" y="10074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52943" y="3472637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4" h="101600">
                  <a:moveTo>
                    <a:pt x="698" y="-12700"/>
                  </a:moveTo>
                  <a:lnTo>
                    <a:pt x="698" y="114287"/>
                  </a:lnTo>
                </a:path>
              </a:pathLst>
            </a:custGeom>
            <a:ln w="26797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09713" y="4297695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Inputs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71282" y="3560078"/>
            <a:ext cx="1045006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323215">
              <a:lnSpc>
                <a:spcPts val="2100"/>
              </a:lnSpc>
              <a:spcBef>
                <a:spcPts val="220"/>
              </a:spcBef>
            </a:pPr>
            <a:r>
              <a:rPr sz="1800" spc="-15" dirty="0">
                <a:latin typeface="Times New Roman" panose="02020603050405020304" pitchFamily="18" charset="0"/>
                <a:cs typeface="Roboto Lt"/>
              </a:rPr>
              <a:t>Linear 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Roboto Lt"/>
              </a:rPr>
              <a:t>me</a:t>
            </a:r>
            <a:r>
              <a:rPr sz="1800" spc="-10" dirty="0">
                <a:latin typeface="Times New Roman" panose="02020603050405020304" pitchFamily="18" charset="0"/>
                <a:cs typeface="Roboto Lt"/>
              </a:rPr>
              <a:t>thods: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445FE635-11D8-498C-BFC6-CB0CF0DA62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26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6021582-ADFE-D5CB-F41B-3F9E4E439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125897"/>
            <a:ext cx="3160061" cy="17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E69E28-E4A4-4034-726F-EEDC303BB537}"/>
              </a:ext>
            </a:extLst>
          </p:cNvPr>
          <p:cNvSpPr txBox="1">
            <a:spLocks/>
          </p:cNvSpPr>
          <p:nvPr/>
        </p:nvSpPr>
        <p:spPr bwMode="auto">
          <a:xfrm>
            <a:off x="1250157" y="115491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多层感知机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29B95C-0E12-D681-308A-014994BDEA11}"/>
              </a:ext>
            </a:extLst>
          </p:cNvPr>
          <p:cNvSpPr txBox="1"/>
          <p:nvPr/>
        </p:nvSpPr>
        <p:spPr>
          <a:xfrm>
            <a:off x="1493658" y="861040"/>
            <a:ext cx="5940660" cy="56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多层感知机（</a:t>
            </a:r>
            <a:r>
              <a:rPr lang="en-US" altLang="zh-CN" sz="1500" dirty="0" err="1">
                <a:latin typeface="宋体" panose="02010600030101010101" pitchFamily="2" charset="-122"/>
                <a:ea typeface="宋体" panose="02010600030101010101" pitchFamily="2" charset="-122"/>
              </a:rPr>
              <a:t>MLP,Multi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500" dirty="0">
                <a:latin typeface="宋体" panose="02010600030101010101" pitchFamily="2" charset="-122"/>
                <a:ea typeface="宋体" panose="02010600030101010101" pitchFamily="2" charset="-122"/>
              </a:rPr>
              <a:t>layer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500" dirty="0">
                <a:latin typeface="宋体" panose="02010600030101010101" pitchFamily="2" charset="-122"/>
                <a:ea typeface="宋体" panose="02010600030101010101" pitchFamily="2" charset="-122"/>
              </a:rPr>
              <a:t>perceptron):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单层神经网络基础上引入一个或者多个隐藏层，使神经网络有多个网络层。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44BC6-9741-5145-D92A-3D9E0E2D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71721"/>
            <a:ext cx="3160061" cy="1788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F3D764-D6CC-5A77-6636-8F74FCCB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82" y="1491630"/>
            <a:ext cx="3509300" cy="31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E69E28-E4A4-4034-726F-EEDC303BB537}"/>
              </a:ext>
            </a:extLst>
          </p:cNvPr>
          <p:cNvSpPr txBox="1">
            <a:spLocks/>
          </p:cNvSpPr>
          <p:nvPr/>
        </p:nvSpPr>
        <p:spPr bwMode="auto">
          <a:xfrm>
            <a:off x="1250157" y="115491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感知机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29B95C-0E12-D681-308A-014994BDEA11}"/>
              </a:ext>
            </a:extLst>
          </p:cNvPr>
          <p:cNvSpPr txBox="1"/>
          <p:nvPr/>
        </p:nvSpPr>
        <p:spPr>
          <a:xfrm>
            <a:off x="1493658" y="861040"/>
            <a:ext cx="594066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感知机致命缺点：</a:t>
            </a:r>
            <a:r>
              <a:rPr lang="en-US" altLang="zh-CN" sz="1500" dirty="0">
                <a:latin typeface="宋体" panose="02010600030101010101" pitchFamily="2" charset="-122"/>
                <a:ea typeface="宋体" panose="02010600030101010101" pitchFamily="2" charset="-122"/>
              </a:rPr>
              <a:t>Minsky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1500" dirty="0">
                <a:latin typeface="宋体" panose="02010600030101010101" pitchFamily="2" charset="-122"/>
                <a:ea typeface="宋体" panose="02010600030101010101" pitchFamily="2" charset="-122"/>
              </a:rPr>
              <a:t>1969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年证明</a:t>
            </a:r>
            <a:r>
              <a:rPr lang="en-US" altLang="zh-CN" sz="1500" dirty="0">
                <a:latin typeface="宋体" panose="02010600030101010101" pitchFamily="2" charset="-122"/>
                <a:ea typeface="宋体" panose="02010600030101010101" pitchFamily="2" charset="-122"/>
              </a:rPr>
              <a:t>Perceptron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无法解决异或问题。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2E496-492A-9D4E-E72B-4EA39330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1329612"/>
            <a:ext cx="4696848" cy="32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E69E28-E4A4-4034-726F-EEDC303BB537}"/>
              </a:ext>
            </a:extLst>
          </p:cNvPr>
          <p:cNvSpPr txBox="1">
            <a:spLocks/>
          </p:cNvSpPr>
          <p:nvPr/>
        </p:nvSpPr>
        <p:spPr bwMode="auto">
          <a:xfrm>
            <a:off x="1250157" y="115491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多层感知机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C5F92B-C689-C712-AC95-F9889F31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80027"/>
            <a:ext cx="4968553" cy="34442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F44BC6-9741-5145-D92A-3D9E0E2D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39848"/>
            <a:ext cx="3160061" cy="17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6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imes New Roman"/>
              </a:rPr>
              <a:t>Types of ML Algorithms</a:t>
            </a:r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6D43D723-7BAD-4C69-8CBF-7B035B222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FBED139-729F-4E45-AFFE-B3E6BAA222EF}" type="slidenum">
              <a:rPr lang="en-US"/>
              <a:t>3</a:t>
            </a:fld>
            <a:endParaRPr lang="en-US"/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350624DA-16D5-4BB5-A7CF-6657B1053410}"/>
              </a:ext>
            </a:extLst>
          </p:cNvPr>
          <p:cNvSpPr/>
          <p:nvPr/>
        </p:nvSpPr>
        <p:spPr>
          <a:xfrm>
            <a:off x="3007401" y="1457739"/>
            <a:ext cx="0" cy="2321719"/>
          </a:xfrm>
          <a:custGeom>
            <a:avLst/>
            <a:gdLst/>
            <a:ahLst/>
            <a:cxnLst/>
            <a:rect l="l" t="t" r="r" b="b"/>
            <a:pathLst>
              <a:path h="3095625">
                <a:moveTo>
                  <a:pt x="0" y="3095505"/>
                </a:moveTo>
                <a:lnTo>
                  <a:pt x="0" y="0"/>
                </a:lnTo>
              </a:path>
            </a:pathLst>
          </a:custGeom>
          <a:ln w="12700">
            <a:solidFill>
              <a:srgbClr val="FCB64C"/>
            </a:solidFill>
          </a:ln>
        </p:spPr>
        <p:txBody>
          <a:bodyPr wrap="square" lIns="0" tIns="0" rIns="0" bIns="0"/>
          <a:lstStyle/>
          <a:p>
            <a:endParaRPr sz="1500"/>
          </a:p>
        </p:txBody>
      </p:sp>
      <p:pic>
        <p:nvPicPr>
          <p:cNvPr id="39" name="object 6">
            <a:extLst>
              <a:ext uri="{FF2B5EF4-FFF2-40B4-BE49-F238E27FC236}">
                <a16:creationId xmlns:a16="http://schemas.microsoft.com/office/drawing/2014/main" id="{FE482CB6-222F-4F1F-9D2C-961932EA8160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7617" y="1380138"/>
            <a:ext cx="266700" cy="266700"/>
          </a:xfrm>
          <a:prstGeom prst="rect">
            <a:avLst/>
          </a:prstGeom>
        </p:spPr>
      </p:pic>
      <p:pic>
        <p:nvPicPr>
          <p:cNvPr id="40" name="object 7">
            <a:extLst>
              <a:ext uri="{FF2B5EF4-FFF2-40B4-BE49-F238E27FC236}">
                <a16:creationId xmlns:a16="http://schemas.microsoft.com/office/drawing/2014/main" id="{989D9C85-E847-4834-BAAB-9C655E3A2FB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7617" y="2729306"/>
            <a:ext cx="266700" cy="266700"/>
          </a:xfrm>
          <a:prstGeom prst="rect">
            <a:avLst/>
          </a:prstGeom>
        </p:spPr>
      </p:pic>
      <p:pic>
        <p:nvPicPr>
          <p:cNvPr id="41" name="object 8">
            <a:extLst>
              <a:ext uri="{FF2B5EF4-FFF2-40B4-BE49-F238E27FC236}">
                <a16:creationId xmlns:a16="http://schemas.microsoft.com/office/drawing/2014/main" id="{6989BEC0-0D3E-453D-8FED-8603EA4FB23A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7617" y="3365689"/>
            <a:ext cx="266700" cy="266700"/>
          </a:xfrm>
          <a:prstGeom prst="rect">
            <a:avLst/>
          </a:prstGeom>
        </p:spPr>
      </p:pic>
      <p:pic>
        <p:nvPicPr>
          <p:cNvPr id="42" name="object 9">
            <a:extLst>
              <a:ext uri="{FF2B5EF4-FFF2-40B4-BE49-F238E27FC236}">
                <a16:creationId xmlns:a16="http://schemas.microsoft.com/office/drawing/2014/main" id="{A5A7A37A-6EB8-4030-ACE7-CCE1F8CF7874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7498" y="1726639"/>
            <a:ext cx="186804" cy="266699"/>
          </a:xfrm>
          <a:prstGeom prst="rect">
            <a:avLst/>
          </a:prstGeom>
        </p:spPr>
      </p:pic>
      <p:sp>
        <p:nvSpPr>
          <p:cNvPr id="43" name="object 10">
            <a:extLst>
              <a:ext uri="{FF2B5EF4-FFF2-40B4-BE49-F238E27FC236}">
                <a16:creationId xmlns:a16="http://schemas.microsoft.com/office/drawing/2014/main" id="{A3DC7FC6-B754-4297-B9E9-A7AC2E0E61E0}"/>
              </a:ext>
            </a:extLst>
          </p:cNvPr>
          <p:cNvSpPr txBox="1"/>
          <p:nvPr/>
        </p:nvSpPr>
        <p:spPr>
          <a:xfrm>
            <a:off x="0" y="1144345"/>
            <a:ext cx="2370413" cy="922112"/>
          </a:xfrm>
          <a:prstGeom prst="rect">
            <a:avLst/>
          </a:prstGeom>
        </p:spPr>
        <p:txBody>
          <a:bodyPr vert="horz" wrap="square" lIns="0" tIns="55245" rIns="0" bIns="0">
            <a:spAutoFit/>
          </a:bodyPr>
          <a:lstStyle/>
          <a:p>
            <a:pPr algn="r">
              <a:lnSpc>
                <a:spcPct val="150000"/>
              </a:lnSpc>
              <a:spcBef>
                <a:spcPts val="435"/>
              </a:spcBef>
            </a:pPr>
            <a:r>
              <a:rPr sz="2000" spc="-8" dirty="0">
                <a:solidFill>
                  <a:srgbClr val="C68020"/>
                </a:solidFill>
                <a:latin typeface="Times New Roman" panose="02020603050405020304" pitchFamily="18" charset="0"/>
              </a:rPr>
              <a:t>Supervised</a:t>
            </a:r>
            <a:endParaRPr sz="2000" dirty="0">
              <a:latin typeface="Times New Roman" panose="02020603050405020304" pitchFamily="18" charset="0"/>
            </a:endParaRPr>
          </a:p>
          <a:p>
            <a:pPr marL="28575" indent="36910" algn="r">
              <a:lnSpc>
                <a:spcPct val="150000"/>
              </a:lnSpc>
            </a:pP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S</a:t>
            </a:r>
            <a:r>
              <a:rPr sz="2000" spc="-15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-71" dirty="0">
                <a:solidFill>
                  <a:srgbClr val="C68020"/>
                </a:solidFill>
                <a:latin typeface="Times New Roman" panose="02020603050405020304" pitchFamily="18" charset="0"/>
              </a:rPr>
              <a:t>mi</a:t>
            </a:r>
            <a:r>
              <a:rPr lang="en-US" sz="2000" spc="-71" dirty="0">
                <a:solidFill>
                  <a:srgbClr val="C68020"/>
                </a:solidFill>
                <a:latin typeface="Times New Roman" panose="02020603050405020304" pitchFamily="18" charset="0"/>
              </a:rPr>
              <a:t>-</a:t>
            </a: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s</a:t>
            </a:r>
            <a:r>
              <a:rPr sz="2000" spc="-15" dirty="0">
                <a:solidFill>
                  <a:srgbClr val="C68020"/>
                </a:solidFill>
                <a:latin typeface="Times New Roman" panose="02020603050405020304" pitchFamily="18" charset="0"/>
              </a:rPr>
              <a:t>u</a:t>
            </a:r>
            <a:r>
              <a:rPr sz="2000" spc="-8" dirty="0">
                <a:solidFill>
                  <a:srgbClr val="C68020"/>
                </a:solidFill>
                <a:latin typeface="Times New Roman" panose="02020603050405020304" pitchFamily="18" charset="0"/>
              </a:rPr>
              <a:t>p</a:t>
            </a:r>
            <a:r>
              <a:rPr sz="2000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4" dirty="0">
                <a:solidFill>
                  <a:srgbClr val="C68020"/>
                </a:solidFill>
                <a:latin typeface="Times New Roman" panose="02020603050405020304" pitchFamily="18" charset="0"/>
              </a:rPr>
              <a:t>r</a:t>
            </a: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vis</a:t>
            </a:r>
            <a:r>
              <a:rPr sz="2000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-4" dirty="0">
                <a:solidFill>
                  <a:srgbClr val="C68020"/>
                </a:solidFill>
                <a:latin typeface="Times New Roman" panose="02020603050405020304" pitchFamily="18" charset="0"/>
              </a:rPr>
              <a:t>d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44" name="object 11">
            <a:extLst>
              <a:ext uri="{FF2B5EF4-FFF2-40B4-BE49-F238E27FC236}">
                <a16:creationId xmlns:a16="http://schemas.microsoft.com/office/drawing/2014/main" id="{68D550D4-D667-49AE-B2F9-213CB5331790}"/>
              </a:ext>
            </a:extLst>
          </p:cNvPr>
          <p:cNvSpPr txBox="1"/>
          <p:nvPr/>
        </p:nvSpPr>
        <p:spPr>
          <a:xfrm>
            <a:off x="974408" y="2697585"/>
            <a:ext cx="1714499" cy="317395"/>
          </a:xfrm>
          <a:prstGeom prst="rect">
            <a:avLst/>
          </a:prstGeom>
        </p:spPr>
        <p:txBody>
          <a:bodyPr vert="horz" wrap="square" lIns="0" tIns="9525" rIns="0" bIns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000" spc="-30" dirty="0">
                <a:solidFill>
                  <a:srgbClr val="C68020"/>
                </a:solidFill>
                <a:latin typeface="Times New Roman" panose="02020603050405020304" pitchFamily="18" charset="0"/>
              </a:rPr>
              <a:t>U</a:t>
            </a:r>
            <a:r>
              <a:rPr sz="2000" spc="-15" dirty="0">
                <a:solidFill>
                  <a:srgbClr val="C68020"/>
                </a:solidFill>
                <a:latin typeface="Times New Roman" panose="02020603050405020304" pitchFamily="18" charset="0"/>
              </a:rPr>
              <a:t>n</a:t>
            </a: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s</a:t>
            </a:r>
            <a:r>
              <a:rPr sz="2000" spc="-15" dirty="0">
                <a:solidFill>
                  <a:srgbClr val="C68020"/>
                </a:solidFill>
                <a:latin typeface="Times New Roman" panose="02020603050405020304" pitchFamily="18" charset="0"/>
              </a:rPr>
              <a:t>u</a:t>
            </a:r>
            <a:r>
              <a:rPr sz="2000" spc="-8" dirty="0">
                <a:solidFill>
                  <a:srgbClr val="C68020"/>
                </a:solidFill>
                <a:latin typeface="Times New Roman" panose="02020603050405020304" pitchFamily="18" charset="0"/>
              </a:rPr>
              <a:t>p</a:t>
            </a:r>
            <a:r>
              <a:rPr sz="2000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4" dirty="0">
                <a:solidFill>
                  <a:srgbClr val="C68020"/>
                </a:solidFill>
                <a:latin typeface="Times New Roman" panose="02020603050405020304" pitchFamily="18" charset="0"/>
              </a:rPr>
              <a:t>r</a:t>
            </a: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vis</a:t>
            </a:r>
            <a:r>
              <a:rPr sz="2000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-4" dirty="0">
                <a:solidFill>
                  <a:srgbClr val="C68020"/>
                </a:solidFill>
                <a:latin typeface="Times New Roman" panose="02020603050405020304" pitchFamily="18" charset="0"/>
              </a:rPr>
              <a:t>d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45" name="object 12">
            <a:extLst>
              <a:ext uri="{FF2B5EF4-FFF2-40B4-BE49-F238E27FC236}">
                <a16:creationId xmlns:a16="http://schemas.microsoft.com/office/drawing/2014/main" id="{298FF081-172C-421F-972C-E4173F36C71F}"/>
              </a:ext>
            </a:extLst>
          </p:cNvPr>
          <p:cNvSpPr txBox="1"/>
          <p:nvPr/>
        </p:nvSpPr>
        <p:spPr>
          <a:xfrm>
            <a:off x="484464" y="3146819"/>
            <a:ext cx="1885949" cy="876522"/>
          </a:xfrm>
          <a:prstGeom prst="rect">
            <a:avLst/>
          </a:prstGeom>
        </p:spPr>
        <p:txBody>
          <a:bodyPr vert="horz" wrap="square" lIns="0" tIns="131445" rIns="0" bIns="0">
            <a:spAutoFit/>
          </a:bodyPr>
          <a:lstStyle/>
          <a:p>
            <a:pPr algn="r">
              <a:spcBef>
                <a:spcPts val="1035"/>
              </a:spcBef>
            </a:pPr>
            <a:r>
              <a:rPr sz="2000" spc="-8" dirty="0">
                <a:solidFill>
                  <a:srgbClr val="C68020"/>
                </a:solidFill>
                <a:latin typeface="Times New Roman" panose="02020603050405020304" pitchFamily="18" charset="0"/>
              </a:rPr>
              <a:t>Reinforcement</a:t>
            </a:r>
            <a:endParaRPr sz="2000" dirty="0">
              <a:latin typeface="Times New Roman" panose="02020603050405020304" pitchFamily="18" charset="0"/>
            </a:endParaRPr>
          </a:p>
          <a:p>
            <a:pPr algn="r">
              <a:spcBef>
                <a:spcPts val="960"/>
              </a:spcBef>
            </a:pP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learning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00BE92E-E62D-C04C-EF11-1D127BDCA926}"/>
              </a:ext>
            </a:extLst>
          </p:cNvPr>
          <p:cNvSpPr txBox="1"/>
          <p:nvPr/>
        </p:nvSpPr>
        <p:spPr>
          <a:xfrm>
            <a:off x="3210024" y="1257300"/>
            <a:ext cx="5362476" cy="1094370"/>
          </a:xfrm>
          <a:prstGeom prst="rect">
            <a:avLst/>
          </a:prstGeom>
        </p:spPr>
        <p:txBody>
          <a:bodyPr vert="horz" wrap="square" lIns="0" tIns="124301" rIns="0" bIns="0" rtlCol="0">
            <a:spAutoFit/>
          </a:bodyPr>
          <a:lstStyle/>
          <a:p>
            <a:pPr marL="179070" indent="-170021">
              <a:spcBef>
                <a:spcPts val="979"/>
              </a:spcBef>
              <a:buChar char="•"/>
              <a:tabLst>
                <a:tab pos="179070" algn="l"/>
                <a:tab pos="179546" algn="l"/>
              </a:tabLst>
            </a:pPr>
            <a:r>
              <a:rPr spc="-19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on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labeled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to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predict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labels</a:t>
            </a:r>
            <a:endParaRPr dirty="0">
              <a:latin typeface="Times New Roman" panose="02020603050405020304" pitchFamily="18" charset="0"/>
              <a:cs typeface="Roboto Lt"/>
            </a:endParaRPr>
          </a:p>
          <a:p>
            <a:pPr marL="179070" marR="3810" indent="-170021">
              <a:lnSpc>
                <a:spcPct val="116300"/>
              </a:lnSpc>
              <a:spcBef>
                <a:spcPts val="593"/>
              </a:spcBef>
              <a:buChar char="•"/>
              <a:tabLst>
                <a:tab pos="179070" algn="l"/>
                <a:tab pos="179546" algn="l"/>
              </a:tabLst>
            </a:pPr>
            <a:r>
              <a:rPr spc="-19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on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both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labeled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 unlabeled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data, </a:t>
            </a:r>
            <a:r>
              <a:rPr spc="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infer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labels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11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unlabeled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5182A70-1194-0D94-8FFE-5471838469FC}"/>
              </a:ext>
            </a:extLst>
          </p:cNvPr>
          <p:cNvSpPr txBox="1"/>
          <p:nvPr/>
        </p:nvSpPr>
        <p:spPr>
          <a:xfrm>
            <a:off x="3210025" y="2355364"/>
            <a:ext cx="5362475" cy="1708961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350519" indent="-170021">
              <a:spcBef>
                <a:spcPts val="671"/>
              </a:spcBef>
              <a:buChar char="•"/>
              <a:tabLst>
                <a:tab pos="350519" algn="l"/>
                <a:tab pos="350996" algn="l"/>
              </a:tabLst>
            </a:pPr>
            <a:r>
              <a:rPr sz="1500" spc="11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E.g.</a:t>
            </a:r>
            <a:r>
              <a:rPr sz="1500" spc="-19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spc="-11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self-training</a:t>
            </a:r>
            <a:endParaRPr sz="1500" dirty="0">
              <a:latin typeface="Times New Roman" panose="02020603050405020304" pitchFamily="18" charset="0"/>
              <a:cs typeface="Roboto Lt"/>
            </a:endParaRPr>
          </a:p>
          <a:p>
            <a:pPr marL="179070" indent="-170021">
              <a:spcBef>
                <a:spcPts val="689"/>
              </a:spcBef>
              <a:buChar char="•"/>
              <a:tabLst>
                <a:tab pos="179070" algn="l"/>
                <a:tab pos="179546" algn="l"/>
              </a:tabLst>
            </a:pPr>
            <a:r>
              <a:rPr spc="-19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</a:t>
            </a:r>
            <a:r>
              <a:rPr spc="-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on</a:t>
            </a:r>
            <a:r>
              <a:rPr spc="-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unlabeled</a:t>
            </a:r>
            <a:r>
              <a:rPr spc="-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dirty="0">
              <a:latin typeface="Times New Roman" panose="02020603050405020304" pitchFamily="18" charset="0"/>
              <a:cs typeface="Roboto Lt"/>
            </a:endParaRPr>
          </a:p>
          <a:p>
            <a:pPr marL="350519" lvl="1" indent="-170021">
              <a:spcBef>
                <a:spcPts val="964"/>
              </a:spcBef>
              <a:buChar char="•"/>
              <a:tabLst>
                <a:tab pos="350519" algn="l"/>
                <a:tab pos="350996" algn="l"/>
              </a:tabLst>
            </a:pPr>
            <a:r>
              <a:rPr sz="1500" spc="11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E.g.</a:t>
            </a:r>
            <a:r>
              <a:rPr sz="1500" spc="-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clustering, density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estimation</a:t>
            </a:r>
            <a:endParaRPr sz="1500" dirty="0">
              <a:latin typeface="Times New Roman" panose="02020603050405020304" pitchFamily="18" charset="0"/>
              <a:cs typeface="Roboto Lt"/>
            </a:endParaRPr>
          </a:p>
          <a:p>
            <a:pPr marL="179070" marR="3810" indent="-170021">
              <a:lnSpc>
                <a:spcPct val="116300"/>
              </a:lnSpc>
              <a:spcBef>
                <a:spcPts val="371"/>
              </a:spcBef>
              <a:buChar char="•"/>
              <a:tabLst>
                <a:tab pos="179070" algn="l"/>
                <a:tab pos="179546" algn="l"/>
              </a:tabLst>
            </a:pP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observations </a:t>
            </a:r>
            <a:r>
              <a:rPr spc="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from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interaction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 </a:t>
            </a:r>
            <a:r>
              <a:rPr spc="8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environment 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take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actions 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</a:t>
            </a:r>
            <a:r>
              <a:rPr spc="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maximize </a:t>
            </a:r>
            <a:r>
              <a:rPr spc="-38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4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reward</a:t>
            </a:r>
            <a:endParaRPr dirty="0">
              <a:latin typeface="Times New Roman" panose="02020603050405020304" pitchFamily="18" charset="0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1274226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E69E28-E4A4-4034-726F-EEDC303BB537}"/>
              </a:ext>
            </a:extLst>
          </p:cNvPr>
          <p:cNvSpPr txBox="1">
            <a:spLocks/>
          </p:cNvSpPr>
          <p:nvPr/>
        </p:nvSpPr>
        <p:spPr bwMode="auto">
          <a:xfrm>
            <a:off x="1250157" y="115491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29F0F6-8898-7141-C8C4-B11B6E32CAAB}"/>
              </a:ext>
            </a:extLst>
          </p:cNvPr>
          <p:cNvSpPr txBox="1"/>
          <p:nvPr/>
        </p:nvSpPr>
        <p:spPr>
          <a:xfrm>
            <a:off x="1493658" y="861039"/>
            <a:ext cx="5940660" cy="15997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激活函数的功能：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10000"/>
              </a:lnSpc>
            </a:pP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10000"/>
              </a:lnSpc>
            </a:pPr>
            <a:r>
              <a:rPr lang="en-US" altLang="zh-CN" sz="1500" dirty="0">
                <a:latin typeface="宋体" panose="02010600030101010101" pitchFamily="2" charset="-122"/>
              </a:rPr>
              <a:t>1</a:t>
            </a:r>
            <a:r>
              <a:rPr lang="zh-CN" altLang="en-US" sz="1500" dirty="0">
                <a:latin typeface="宋体" panose="02010600030101010101" pitchFamily="2" charset="-122"/>
              </a:rPr>
              <a:t>）让多层感知机成为真正的多层，否则等价于一层</a:t>
            </a:r>
            <a:endParaRPr lang="en-US" altLang="zh-CN" sz="1500" dirty="0">
              <a:latin typeface="宋体" panose="02010600030101010101" pitchFamily="2" charset="-122"/>
            </a:endParaRPr>
          </a:p>
          <a:p>
            <a:pPr algn="just">
              <a:lnSpc>
                <a:spcPct val="110000"/>
              </a:lnSpc>
            </a:pP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10000"/>
              </a:lnSpc>
            </a:pPr>
            <a:r>
              <a:rPr lang="en-US" altLang="zh-CN" sz="1500" dirty="0">
                <a:latin typeface="宋体" panose="02010600030101010101" pitchFamily="2" charset="-122"/>
              </a:rPr>
              <a:t>2</a:t>
            </a:r>
            <a:r>
              <a:rPr lang="zh-CN" altLang="en-US" sz="1500" dirty="0">
                <a:latin typeface="宋体" panose="02010600030101010101" pitchFamily="2" charset="-122"/>
              </a:rPr>
              <a:t>）引入非线性，使网络可以逼近任意非线性函数（万能逼近定理，</a:t>
            </a:r>
            <a:r>
              <a:rPr lang="en-US" altLang="zh-CN" sz="1500" dirty="0">
                <a:latin typeface="宋体" panose="02010600030101010101" pitchFamily="2" charset="-122"/>
              </a:rPr>
              <a:t>universal</a:t>
            </a:r>
            <a:r>
              <a:rPr lang="zh-CN" altLang="en-US" sz="1500" dirty="0">
                <a:latin typeface="宋体" panose="02010600030101010101" pitchFamily="2" charset="-122"/>
              </a:rPr>
              <a:t> </a:t>
            </a:r>
            <a:r>
              <a:rPr lang="en-US" altLang="zh-CN" sz="1500" dirty="0">
                <a:latin typeface="宋体" panose="02010600030101010101" pitchFamily="2" charset="-122"/>
              </a:rPr>
              <a:t>approximator</a:t>
            </a:r>
            <a:r>
              <a:rPr lang="zh-CN" altLang="en-US" sz="1500" dirty="0">
                <a:latin typeface="宋体" panose="02010600030101010101" pitchFamily="2" charset="-122"/>
              </a:rPr>
              <a:t>）</a:t>
            </a:r>
            <a:endParaRPr lang="zh-CN" altLang="en-US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0C7086-3ECA-D10A-0819-8A85A9EE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54" y="3029067"/>
            <a:ext cx="6161492" cy="11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E69E28-E4A4-4034-726F-EEDC303BB537}"/>
              </a:ext>
            </a:extLst>
          </p:cNvPr>
          <p:cNvSpPr txBox="1">
            <a:spLocks/>
          </p:cNvSpPr>
          <p:nvPr/>
        </p:nvSpPr>
        <p:spPr bwMode="auto">
          <a:xfrm>
            <a:off x="1250157" y="115491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BBB8FA-6878-0CED-99F0-21B961AA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8" y="1167594"/>
            <a:ext cx="6642303" cy="25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1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90" name="Picture 18">
            <a:extLst>
              <a:ext uri="{FF2B5EF4-FFF2-40B4-BE49-F238E27FC236}">
                <a16:creationId xmlns:a16="http://schemas.microsoft.com/office/drawing/2014/main" id="{7E7560CC-E700-409B-99B3-99FCA6116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3"/>
          <a:stretch/>
        </p:blipFill>
        <p:spPr bwMode="auto">
          <a:xfrm>
            <a:off x="1408085" y="1724755"/>
            <a:ext cx="1665108" cy="117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3E820FE-A826-4884-88DA-027D794CF299}"/>
              </a:ext>
            </a:extLst>
          </p:cNvPr>
          <p:cNvSpPr txBox="1">
            <a:spLocks/>
          </p:cNvSpPr>
          <p:nvPr/>
        </p:nvSpPr>
        <p:spPr bwMode="auto">
          <a:xfrm>
            <a:off x="1250157" y="275316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 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Sigmoid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9C7138-93F1-4955-AB77-72B0BCD77AC1}"/>
              </a:ext>
            </a:extLst>
          </p:cNvPr>
          <p:cNvSpPr/>
          <p:nvPr/>
        </p:nvSpPr>
        <p:spPr>
          <a:xfrm>
            <a:off x="2047862" y="2932407"/>
            <a:ext cx="12522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CN" altLang="en-US" sz="1350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4D9F4A-1D13-42CB-8B14-E842633F80EB}"/>
              </a:ext>
            </a:extLst>
          </p:cNvPr>
          <p:cNvSpPr/>
          <p:nvPr/>
        </p:nvSpPr>
        <p:spPr>
          <a:xfrm>
            <a:off x="1439652" y="934927"/>
            <a:ext cx="631870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如果不用激励函数，在这种情况下你每一层节点的输入都是上层输出的线性函数，很容易验证，无论你神经网络有多少层，输出都是输入的线性组合，与没有隐藏层效果相当，这种情况就是最原始的感知机（</a:t>
            </a:r>
            <a:r>
              <a:rPr lang="en-US" altLang="zh-CN" sz="1050" dirty="0"/>
              <a:t>Perceptron</a:t>
            </a:r>
            <a:r>
              <a:rPr lang="zh-CN" altLang="en-US" sz="1050" dirty="0"/>
              <a:t>）了，那么网络的逼近能力就相当有限，不能处理非线性数据。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2AF989-5DE1-4D50-97C1-37544482E72C}"/>
              </a:ext>
            </a:extLst>
          </p:cNvPr>
          <p:cNvSpPr/>
          <p:nvPr/>
        </p:nvSpPr>
        <p:spPr>
          <a:xfrm>
            <a:off x="1493658" y="1496472"/>
            <a:ext cx="2185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kern="0" dirty="0">
                <a:ea typeface="微软雅黑" panose="020B0503020204020204" pitchFamily="34" charset="-122"/>
              </a:rPr>
              <a:t>激活函数的目的是引入非线性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2098D7-2EFC-41E1-A9F1-80D9F15B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69" y="2157450"/>
            <a:ext cx="968882" cy="409912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03EEDC2C-684D-4528-99BA-651637AA5045}"/>
              </a:ext>
            </a:extLst>
          </p:cNvPr>
          <p:cNvSpPr/>
          <p:nvPr/>
        </p:nvSpPr>
        <p:spPr>
          <a:xfrm>
            <a:off x="1331640" y="3228521"/>
            <a:ext cx="6318702" cy="162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</a:rPr>
              <a:t>缺点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：</a:t>
            </a:r>
            <a:r>
              <a:rPr lang="en-US" altLang="zh-CN" sz="1200" dirty="0">
                <a:latin typeface="+mn-ea"/>
              </a:rPr>
              <a:t>Sigmoid </a:t>
            </a:r>
            <a:r>
              <a:rPr lang="zh-CN" altLang="en-US" sz="1200" dirty="0">
                <a:latin typeface="+mn-ea"/>
              </a:rPr>
              <a:t>的 </a:t>
            </a:r>
            <a:r>
              <a:rPr lang="en-US" altLang="zh-CN" sz="1200" dirty="0">
                <a:latin typeface="+mn-ea"/>
              </a:rPr>
              <a:t>output </a:t>
            </a:r>
            <a:r>
              <a:rPr lang="zh-CN" altLang="en-US" sz="1200" dirty="0">
                <a:latin typeface="+mn-ea"/>
              </a:rPr>
              <a:t>不是</a:t>
            </a:r>
            <a:r>
              <a:rPr lang="en-US" altLang="zh-CN" sz="1200" dirty="0">
                <a:latin typeface="+mn-ea"/>
              </a:rPr>
              <a:t>0</a:t>
            </a:r>
            <a:r>
              <a:rPr lang="zh-CN" altLang="en-US" sz="1200" dirty="0">
                <a:latin typeface="+mn-ea"/>
              </a:rPr>
              <a:t>均值（即</a:t>
            </a:r>
            <a:r>
              <a:rPr lang="en-US" altLang="zh-CN" sz="1200" dirty="0">
                <a:latin typeface="+mn-ea"/>
              </a:rPr>
              <a:t>zero-centered</a:t>
            </a:r>
            <a:r>
              <a:rPr lang="zh-CN" altLang="en-US" sz="1200" dirty="0">
                <a:latin typeface="+mn-ea"/>
              </a:rPr>
              <a:t>），会导致后一层的神经元将得到上一层输出的非</a:t>
            </a:r>
            <a:r>
              <a:rPr lang="en-US" altLang="zh-CN" sz="1200" dirty="0">
                <a:latin typeface="+mn-ea"/>
              </a:rPr>
              <a:t>0</a:t>
            </a:r>
            <a:r>
              <a:rPr lang="zh-CN" altLang="en-US" sz="1200" dirty="0">
                <a:latin typeface="+mn-ea"/>
              </a:rPr>
              <a:t>均值的信号作为输入。如</a:t>
            </a:r>
            <a:r>
              <a:rPr lang="en-US" altLang="zh-CN" sz="1200" dirty="0">
                <a:latin typeface="+mn-ea"/>
              </a:rPr>
              <a:t>x&gt;0, f=</a:t>
            </a:r>
            <a:r>
              <a:rPr lang="en-US" altLang="zh-CN" sz="1200" dirty="0" err="1">
                <a:latin typeface="+mn-ea"/>
              </a:rPr>
              <a:t>w</a:t>
            </a:r>
            <a:r>
              <a:rPr lang="en-US" altLang="zh-CN" sz="1200" baseline="30000" dirty="0" err="1">
                <a:latin typeface="+mn-ea"/>
              </a:rPr>
              <a:t>T</a:t>
            </a:r>
            <a:r>
              <a:rPr lang="en-US" altLang="zh-CN" sz="1200" dirty="0" err="1">
                <a:latin typeface="+mn-ea"/>
              </a:rPr>
              <a:t>x+b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那么对</a:t>
            </a:r>
            <a:r>
              <a:rPr lang="en-US" altLang="zh-CN" sz="1200" dirty="0">
                <a:latin typeface="+mn-ea"/>
              </a:rPr>
              <a:t>w</a:t>
            </a:r>
            <a:r>
              <a:rPr lang="zh-CN" altLang="en-US" sz="1200" dirty="0">
                <a:latin typeface="+mn-ea"/>
              </a:rPr>
              <a:t>求局部梯度则都为正，这样在反向传播的过程中</a:t>
            </a:r>
            <a:r>
              <a:rPr lang="en-US" altLang="zh-CN" sz="1200" dirty="0">
                <a:latin typeface="+mn-ea"/>
              </a:rPr>
              <a:t>w</a:t>
            </a:r>
            <a:r>
              <a:rPr lang="zh-CN" altLang="en-US" sz="1200" dirty="0">
                <a:latin typeface="+mn-ea"/>
              </a:rPr>
              <a:t>都往正方向更新，导致有一种捆绑的效果，使得收敛缓慢。</a:t>
            </a:r>
            <a:endParaRPr lang="en-US" altLang="zh-CN" sz="1200" dirty="0">
              <a:latin typeface="+mn-ea"/>
            </a:endParaRPr>
          </a:p>
          <a:p>
            <a:pPr marL="214313" indent="-214313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+mn-ea"/>
              </a:rPr>
              <a:t>缺点</a:t>
            </a: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：其解析式中含有幂运算，计算机求解时相对来讲比较耗时。对于规模比较大的深度网络，这会较大地增加训练时间。</a:t>
            </a:r>
            <a:endParaRPr lang="en-US" altLang="zh-CN" sz="1200" dirty="0">
              <a:latin typeface="+mn-ea"/>
            </a:endParaRPr>
          </a:p>
          <a:p>
            <a:pPr marL="214313" indent="-214313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rgbClr val="4D4D4D"/>
                </a:solidFill>
                <a:latin typeface="+mn-ea"/>
              </a:rPr>
              <a:t>缺点</a:t>
            </a:r>
            <a:r>
              <a:rPr lang="en-US" altLang="zh-CN" sz="1200" dirty="0">
                <a:solidFill>
                  <a:srgbClr val="4D4D4D"/>
                </a:solidFill>
                <a:latin typeface="+mn-ea"/>
              </a:rPr>
              <a:t>3</a:t>
            </a:r>
            <a:r>
              <a:rPr lang="zh-CN" altLang="en-US" sz="1200" dirty="0">
                <a:solidFill>
                  <a:srgbClr val="4D4D4D"/>
                </a:solidFill>
                <a:latin typeface="+mn-ea"/>
              </a:rPr>
              <a:t>：在深度神经网络中梯度反向传递时导致梯度爆炸和梯度消失，其中梯度爆炸发生的概率非常小，而</a:t>
            </a:r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梯度消失</a:t>
            </a:r>
            <a:r>
              <a:rPr lang="zh-CN" altLang="en-US" sz="1200" dirty="0">
                <a:solidFill>
                  <a:srgbClr val="4D4D4D"/>
                </a:solidFill>
                <a:latin typeface="+mn-ea"/>
              </a:rPr>
              <a:t>发生的概率比较大。</a:t>
            </a:r>
            <a:endParaRPr lang="en-US" altLang="zh-CN" sz="1200" dirty="0">
              <a:solidFill>
                <a:srgbClr val="4D4D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0062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E820FE-A826-4884-88DA-027D794CF299}"/>
              </a:ext>
            </a:extLst>
          </p:cNvPr>
          <p:cNvSpPr txBox="1">
            <a:spLocks/>
          </p:cNvSpPr>
          <p:nvPr/>
        </p:nvSpPr>
        <p:spPr bwMode="auto">
          <a:xfrm>
            <a:off x="1250157" y="285750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 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Tanh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B49F13-6BDB-497A-9AE4-D4B7086DD6C3}"/>
              </a:ext>
            </a:extLst>
          </p:cNvPr>
          <p:cNvSpPr/>
          <p:nvPr/>
        </p:nvSpPr>
        <p:spPr>
          <a:xfrm>
            <a:off x="5166066" y="2991289"/>
            <a:ext cx="30038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Tanh</a:t>
            </a:r>
            <a:r>
              <a:rPr lang="zh-CN" altLang="en-US" sz="1350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350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Hyperbolic Tangent</a:t>
            </a:r>
            <a:r>
              <a:rPr lang="zh-CN" altLang="en-US" sz="1350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）函数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65F421B-724C-4102-980B-2C582060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66" y="1391859"/>
            <a:ext cx="1613318" cy="4368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C4D0A7-D837-40AB-BA61-4700FE455468}"/>
              </a:ext>
            </a:extLst>
          </p:cNvPr>
          <p:cNvSpPr/>
          <p:nvPr/>
        </p:nvSpPr>
        <p:spPr>
          <a:xfrm>
            <a:off x="1385646" y="3296438"/>
            <a:ext cx="63727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它解决了</a:t>
            </a:r>
            <a:r>
              <a:rPr lang="en-US" altLang="zh-CN" sz="105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CN" altLang="en-US" sz="105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函数的不是</a:t>
            </a:r>
            <a:r>
              <a:rPr lang="en-US" altLang="zh-CN" sz="105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zero-centered</a:t>
            </a:r>
            <a:r>
              <a:rPr lang="zh-CN" altLang="en-US" sz="105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输出问题，然而，梯度消失的问题和幂运算的问题仍然存在。</a:t>
            </a:r>
            <a:endParaRPr lang="zh-CN" altLang="en-US" sz="1050" dirty="0"/>
          </a:p>
        </p:txBody>
      </p:sp>
      <p:pic>
        <p:nvPicPr>
          <p:cNvPr id="214020" name="Picture 4">
            <a:extLst>
              <a:ext uri="{FF2B5EF4-FFF2-40B4-BE49-F238E27FC236}">
                <a16:creationId xmlns:a16="http://schemas.microsoft.com/office/drawing/2014/main" id="{6A429583-8667-45E4-8A55-299D1A5C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887" y="1001024"/>
            <a:ext cx="4407954" cy="190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833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E820FE-A826-4884-88DA-027D794CF299}"/>
              </a:ext>
            </a:extLst>
          </p:cNvPr>
          <p:cNvSpPr txBox="1">
            <a:spLocks/>
          </p:cNvSpPr>
          <p:nvPr/>
        </p:nvSpPr>
        <p:spPr bwMode="auto">
          <a:xfrm>
            <a:off x="1250157" y="115491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>
              <a:buFontTx/>
            </a:pP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 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50" b="1" kern="0" dirty="0" err="1">
                <a:latin typeface="Arial" panose="020B0604020202020204" pitchFamily="34" charset="0"/>
                <a:ea typeface="微软雅黑" panose="020B0503020204020204" pitchFamily="34" charset="-122"/>
              </a:rPr>
              <a:t>Relu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9B9ECF-8A7B-4A4F-95EA-62B3939F1B35}"/>
              </a:ext>
            </a:extLst>
          </p:cNvPr>
          <p:cNvSpPr/>
          <p:nvPr/>
        </p:nvSpPr>
        <p:spPr>
          <a:xfrm>
            <a:off x="1493658" y="2463738"/>
            <a:ext cx="6156684" cy="221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50" dirty="0"/>
              <a:t>ReLU优点：</a:t>
            </a:r>
            <a:endParaRPr lang="en-US" altLang="zh-CN" sz="1050" dirty="0"/>
          </a:p>
          <a:p>
            <a:pPr marL="214313" indent="-214313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050" dirty="0"/>
              <a:t>解决了gradient vanishing问题 (在正区间)</a:t>
            </a:r>
            <a:endParaRPr lang="en-US" altLang="zh-CN" sz="1050" dirty="0"/>
          </a:p>
          <a:p>
            <a:pPr marL="214313" indent="-214313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050" dirty="0"/>
              <a:t>计算速度非常快，只需要判断输入是否大于0</a:t>
            </a:r>
            <a:endParaRPr lang="en-US" altLang="zh-CN" sz="1050" dirty="0"/>
          </a:p>
          <a:p>
            <a:pPr marL="214313" indent="-214313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050" dirty="0"/>
              <a:t>收敛速度远快于sigmoid和tanh</a:t>
            </a:r>
            <a:endParaRPr lang="en-US" altLang="zh-CN" sz="1050" dirty="0"/>
          </a:p>
          <a:p>
            <a:pPr algn="just">
              <a:lnSpc>
                <a:spcPct val="120000"/>
              </a:lnSpc>
            </a:pPr>
            <a:endParaRPr lang="en-US" altLang="zh-CN" sz="1050" dirty="0"/>
          </a:p>
          <a:p>
            <a:pPr algn="just">
              <a:lnSpc>
                <a:spcPct val="120000"/>
              </a:lnSpc>
            </a:pPr>
            <a:r>
              <a:rPr lang="zh-CN" altLang="en-US" sz="1050" dirty="0"/>
              <a:t>ReLU也有几个需要特别注意的问题：</a:t>
            </a:r>
            <a:endParaRPr lang="en-US" altLang="zh-CN" sz="1050" dirty="0"/>
          </a:p>
          <a:p>
            <a:pPr algn="just">
              <a:lnSpc>
                <a:spcPct val="120000"/>
              </a:lnSpc>
            </a:pPr>
            <a:r>
              <a:rPr lang="zh-CN" altLang="en-US" sz="1050" dirty="0"/>
              <a:t>1）ReLU的输出不是zero-centered</a:t>
            </a:r>
            <a:endParaRPr lang="en-US" altLang="zh-CN" sz="1050" dirty="0"/>
          </a:p>
          <a:p>
            <a:pPr algn="just">
              <a:lnSpc>
                <a:spcPct val="120000"/>
              </a:lnSpc>
            </a:pPr>
            <a:r>
              <a:rPr lang="zh-CN" altLang="en-US" sz="1050" dirty="0"/>
              <a:t>2）Dead ReLU Problem，指的是某些神经元可能永远不会被激活，导致相应的参数永远不能被更新。有两个主要原因可能导致这种情况产生: (1) 非常不幸的参数初始化，这种情况比较少见 (2) learning rate太高导致在训练过程中参数更新太大，不幸使网络进入这种状态。解决方法是可以采用Xavier初始化方法，以及避免将learning rate设置太大或使用adagrad等自动调节learning rate的算法。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FFE958-9D54-445B-BC52-E645C153FBBA}"/>
              </a:ext>
            </a:extLst>
          </p:cNvPr>
          <p:cNvSpPr/>
          <p:nvPr/>
        </p:nvSpPr>
        <p:spPr>
          <a:xfrm>
            <a:off x="2114727" y="4731990"/>
            <a:ext cx="49145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</a:rPr>
              <a:t>ReLU是最常用的activation function，在搭建人工神经网络的时候推荐优先尝试！</a:t>
            </a:r>
          </a:p>
        </p:txBody>
      </p:sp>
      <p:pic>
        <p:nvPicPr>
          <p:cNvPr id="217092" name="Picture 4">
            <a:extLst>
              <a:ext uri="{FF2B5EF4-FFF2-40B4-BE49-F238E27FC236}">
                <a16:creationId xmlns:a16="http://schemas.microsoft.com/office/drawing/2014/main" id="{CDD671D3-824E-42EC-BECD-37E79CA6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107" y="837551"/>
            <a:ext cx="5143500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517472" y="1448075"/>
                <a:ext cx="118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𝑅𝑒𝑙𝑢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2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472" y="1448075"/>
                <a:ext cx="1188980" cy="184666"/>
              </a:xfrm>
              <a:prstGeom prst="rect">
                <a:avLst/>
              </a:prstGeom>
              <a:blipFill>
                <a:blip r:embed="rId3"/>
                <a:stretch>
                  <a:fillRect l="-2105" t="-6667" r="-3158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294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40" name="Picture 4">
            <a:extLst>
              <a:ext uri="{FF2B5EF4-FFF2-40B4-BE49-F238E27FC236}">
                <a16:creationId xmlns:a16="http://schemas.microsoft.com/office/drawing/2014/main" id="{3A863CBA-5C15-4536-9FC2-D393D283E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98" y="937618"/>
            <a:ext cx="5143500" cy="19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3E820FE-A826-4884-88DA-027D794CF299}"/>
              </a:ext>
            </a:extLst>
          </p:cNvPr>
          <p:cNvSpPr txBox="1">
            <a:spLocks/>
          </p:cNvSpPr>
          <p:nvPr/>
        </p:nvSpPr>
        <p:spPr bwMode="auto">
          <a:xfrm>
            <a:off x="1250157" y="209550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 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ELU (Exponential Linear Units)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9B9ECF-8A7B-4A4F-95EA-62B3939F1B35}"/>
              </a:ext>
            </a:extLst>
          </p:cNvPr>
          <p:cNvSpPr/>
          <p:nvPr/>
        </p:nvSpPr>
        <p:spPr>
          <a:xfrm>
            <a:off x="1526714" y="3097857"/>
            <a:ext cx="6156684" cy="107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900" dirty="0"/>
              <a:t>E</a:t>
            </a:r>
            <a:r>
              <a:rPr lang="zh-CN" altLang="en-US" sz="900" dirty="0"/>
              <a:t>LU优点：</a:t>
            </a:r>
            <a:endParaRPr lang="en-US" altLang="zh-CN" sz="900" dirty="0"/>
          </a:p>
          <a:p>
            <a:pPr marL="214313" indent="-214313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/>
              <a:t>不会有</a:t>
            </a:r>
            <a:r>
              <a:rPr lang="en-US" altLang="zh-CN" sz="900" dirty="0"/>
              <a:t>Dead </a:t>
            </a:r>
            <a:r>
              <a:rPr lang="en-US" altLang="zh-CN" sz="900" dirty="0" err="1"/>
              <a:t>ReLU</a:t>
            </a:r>
            <a:r>
              <a:rPr lang="zh-CN" altLang="en-US" sz="900" dirty="0"/>
              <a:t>问题</a:t>
            </a:r>
            <a:endParaRPr lang="en-US" altLang="zh-CN" sz="900" dirty="0"/>
          </a:p>
          <a:p>
            <a:pPr marL="214313" indent="-214313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900" dirty="0"/>
              <a:t>输出的均值接近</a:t>
            </a:r>
            <a:r>
              <a:rPr lang="en-US" altLang="zh-CN" sz="900" dirty="0"/>
              <a:t>0</a:t>
            </a:r>
            <a:r>
              <a:rPr lang="zh-CN" altLang="en-US" sz="900" dirty="0"/>
              <a:t>，</a:t>
            </a:r>
            <a:r>
              <a:rPr lang="en-US" altLang="zh-CN" sz="900" dirty="0"/>
              <a:t>zero-centered</a:t>
            </a:r>
          </a:p>
          <a:p>
            <a:pPr algn="just">
              <a:lnSpc>
                <a:spcPct val="120000"/>
              </a:lnSpc>
            </a:pPr>
            <a:endParaRPr lang="en-US" altLang="zh-CN" sz="900" dirty="0"/>
          </a:p>
          <a:p>
            <a:pPr algn="just">
              <a:lnSpc>
                <a:spcPct val="120000"/>
              </a:lnSpc>
            </a:pPr>
            <a:r>
              <a:rPr lang="en-US" altLang="zh-CN" sz="900" dirty="0"/>
              <a:t>E</a:t>
            </a:r>
            <a:r>
              <a:rPr lang="zh-CN" altLang="en-US" sz="900" dirty="0"/>
              <a:t>LU缺点：</a:t>
            </a:r>
            <a:endParaRPr lang="en-US" altLang="zh-CN" sz="900" dirty="0"/>
          </a:p>
          <a:p>
            <a:pPr algn="just">
              <a:lnSpc>
                <a:spcPct val="120000"/>
              </a:lnSpc>
            </a:pPr>
            <a:r>
              <a:rPr lang="zh-CN" altLang="en-US" sz="900" dirty="0"/>
              <a:t>1）计算量稍大</a:t>
            </a:r>
            <a:endParaRPr lang="en-US" altLang="zh-CN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5A3C42-E941-4E60-B876-E3CF43732D2B}"/>
              </a:ext>
            </a:extLst>
          </p:cNvPr>
          <p:cNvSpPr/>
          <p:nvPr/>
        </p:nvSpPr>
        <p:spPr>
          <a:xfrm>
            <a:off x="1493658" y="4301640"/>
            <a:ext cx="5616624" cy="24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/>
              <a:t>理论上</a:t>
            </a:r>
            <a:r>
              <a:rPr lang="en-US" altLang="zh-CN" sz="900" dirty="0"/>
              <a:t>ELU</a:t>
            </a:r>
            <a:r>
              <a:rPr lang="zh-CN" altLang="en-US" sz="900" dirty="0"/>
              <a:t>虽然好于</a:t>
            </a:r>
            <a:r>
              <a:rPr lang="en-US" altLang="zh-CN" sz="900" dirty="0" err="1"/>
              <a:t>ReLU</a:t>
            </a:r>
            <a:r>
              <a:rPr lang="zh-CN" altLang="en-US" sz="900" dirty="0"/>
              <a:t>，但在实际使用中目前并没有好的证据</a:t>
            </a:r>
            <a:r>
              <a:rPr lang="en-US" altLang="zh-CN" sz="900" dirty="0"/>
              <a:t>ELU</a:t>
            </a:r>
            <a:r>
              <a:rPr lang="zh-CN" altLang="en-US" sz="900" dirty="0"/>
              <a:t>总是优于</a:t>
            </a:r>
            <a:r>
              <a:rPr lang="en-US" altLang="zh-CN" sz="900" dirty="0" err="1"/>
              <a:t>ReLU</a:t>
            </a:r>
            <a:r>
              <a:rPr lang="zh-CN" altLang="en-US" sz="900" dirty="0"/>
              <a:t>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85646" y="1588324"/>
                <a:ext cx="2123723" cy="411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𝑖𝑓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&gt;0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e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𝑜𝑡h𝑒𝑟𝑤𝑖𝑠𝑒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46" y="1588324"/>
                <a:ext cx="2123723" cy="411972"/>
              </a:xfrm>
              <a:prstGeom prst="rect">
                <a:avLst/>
              </a:prstGeom>
              <a:blipFill>
                <a:blip r:embed="rId3"/>
                <a:stretch>
                  <a:fillRect l="-10651" t="-227273" r="-592" b="-3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409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E820FE-A826-4884-88DA-027D794CF299}"/>
              </a:ext>
            </a:extLst>
          </p:cNvPr>
          <p:cNvSpPr txBox="1">
            <a:spLocks/>
          </p:cNvSpPr>
          <p:nvPr/>
        </p:nvSpPr>
        <p:spPr bwMode="auto">
          <a:xfrm>
            <a:off x="1250157" y="115491"/>
            <a:ext cx="623768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 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swish</a:t>
            </a:r>
            <a:r>
              <a:rPr lang="zh-CN" altLang="en-US" sz="1650" b="1" kern="0" dirty="0">
                <a:latin typeface="Arial" panose="020B0604020202020204" pitchFamily="34" charset="0"/>
                <a:ea typeface="微软雅黑" panose="020B0503020204020204" pitchFamily="34" charset="-122"/>
              </a:rPr>
              <a:t>激活函数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5A3C42-E941-4E60-B876-E3CF43732D2B}"/>
              </a:ext>
            </a:extLst>
          </p:cNvPr>
          <p:cNvSpPr/>
          <p:nvPr/>
        </p:nvSpPr>
        <p:spPr>
          <a:xfrm>
            <a:off x="1439652" y="3057804"/>
            <a:ext cx="3132348" cy="24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900" dirty="0"/>
              <a:t>谷歌团队的测试结果表明该函数在很多模型都优于</a:t>
            </a:r>
            <a:r>
              <a:rPr lang="en-US" altLang="zh-CN" sz="900" dirty="0" err="1"/>
              <a:t>ReLu</a:t>
            </a:r>
            <a:r>
              <a:rPr lang="zh-CN" altLang="en-US" sz="900" dirty="0"/>
              <a:t>。</a:t>
            </a:r>
          </a:p>
        </p:txBody>
      </p:sp>
      <p:pic>
        <p:nvPicPr>
          <p:cNvPr id="220162" name="Picture 2" descr="Swish">
            <a:extLst>
              <a:ext uri="{FF2B5EF4-FFF2-40B4-BE49-F238E27FC236}">
                <a16:creationId xmlns:a16="http://schemas.microsoft.com/office/drawing/2014/main" id="{CCA0E9C6-1EB8-4B01-A627-DA0F0A87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50" y="843559"/>
            <a:ext cx="2571750" cy="15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4FC23F-418A-43B2-AB5A-2EB86FCB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94" y="1383619"/>
            <a:ext cx="1185872" cy="2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47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4453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Multilayer</a:t>
            </a:r>
            <a:r>
              <a:rPr spc="-15" dirty="0"/>
              <a:t> </a:t>
            </a:r>
            <a:r>
              <a:rPr spc="-25" dirty="0"/>
              <a:t>Perceptron</a:t>
            </a:r>
            <a:r>
              <a:rPr spc="-10" dirty="0"/>
              <a:t> </a:t>
            </a:r>
            <a:r>
              <a:rPr dirty="0"/>
              <a:t>(MLP)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3613" y="819150"/>
            <a:ext cx="6886405" cy="3347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9870" indent="-217170">
              <a:lnSpc>
                <a:spcPct val="100000"/>
              </a:lnSpc>
              <a:spcBef>
                <a:spcPts val="90"/>
              </a:spcBef>
              <a:buChar char="•"/>
              <a:tabLst>
                <a:tab pos="229235" algn="l"/>
                <a:tab pos="229870" algn="l"/>
              </a:tabLst>
            </a:pPr>
            <a:r>
              <a:rPr sz="21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Activation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3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elemental-wise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non-linear</a:t>
            </a:r>
            <a:r>
              <a:rPr sz="21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function</a:t>
            </a:r>
            <a:endParaRPr sz="210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819382" y="1386302"/>
                <a:ext cx="2484297" cy="40415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650" spc="-50" dirty="0">
                    <a:solidFill>
                      <a:srgbClr val="1D1D1D"/>
                    </a:solidFill>
                    <a:latin typeface="Cambria"/>
                    <a:cs typeface="Cambria"/>
                  </a:rPr>
                  <a:t>sigmoid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altLang="zh-CN" sz="1650" i="1" spc="-5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r>
                          <a:rPr lang="zh-CN" altLang="ar-AE" sz="1650" i="1" spc="-50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𝑥</m:t>
                        </m:r>
                      </m:e>
                    </m:d>
                    <m:r>
                      <a:rPr lang="ar-AE" altLang="zh-CN" sz="1650" b="0" i="1" spc="-50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=</m:t>
                    </m:r>
                    <m:f>
                      <m:fPr>
                        <m:ctrlPr>
                          <a:rPr lang="en-US" altLang="zh-CN" sz="1650" b="0" i="1" spc="-5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</m:ctrlPr>
                      </m:fPr>
                      <m:num>
                        <m:r>
                          <a:rPr lang="en-US" altLang="zh-CN" sz="1650" b="0" i="1" spc="-5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1</m:t>
                        </m:r>
                      </m:num>
                      <m:den>
                        <m:r>
                          <a:rPr lang="en-US" altLang="zh-CN" sz="1650" b="0" i="1" spc="-5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1650" b="0" i="0" spc="-5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exp</m:t>
                        </m:r>
                        <m:r>
                          <a:rPr lang="en-US" altLang="zh-CN" sz="1650" b="0" i="1" spc="-5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⁡(−</m:t>
                        </m:r>
                        <m:r>
                          <a:rPr lang="en-US" altLang="zh-CN" sz="1650" b="0" i="1" spc="-5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𝑥</m:t>
                        </m:r>
                        <m:r>
                          <a:rPr lang="en-US" altLang="zh-CN" sz="1650" b="0" i="1" spc="-50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Cambria"/>
                          </a:rPr>
                          <m:t>)</m:t>
                        </m:r>
                      </m:den>
                    </m:f>
                    <m:r>
                      <a:rPr lang="ar-AE" altLang="zh-CN" sz="1650" i="1" spc="2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 </m:t>
                    </m:r>
                  </m:oMath>
                </a14:m>
                <a:endParaRPr sz="165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82" y="1386302"/>
                <a:ext cx="2484297" cy="404150"/>
              </a:xfrm>
              <a:prstGeom prst="rect">
                <a:avLst/>
              </a:prstGeom>
              <a:blipFill>
                <a:blip r:embed="rId2"/>
                <a:stretch>
                  <a:fillRect l="-4569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2898843" y="1370371"/>
                <a:ext cx="2580229" cy="29046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sz="18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,</a:t>
                </a:r>
                <a:r>
                  <a:rPr sz="1800" spc="-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50" i="1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𝑅𝑒𝐿𝑈</m:t>
                    </m:r>
                    <m:r>
                      <a:rPr lang="en-US" sz="1650" i="1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(</m:t>
                    </m:r>
                    <m:r>
                      <a:rPr lang="en-US" sz="165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𝑥</m:t>
                    </m:r>
                    <m:r>
                      <a:rPr lang="en-US" sz="1650" i="1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)</m:t>
                    </m:r>
                    <m:r>
                      <a:rPr lang="en-US" sz="1650" i="1" spc="2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=</m:t>
                    </m:r>
                    <m:r>
                      <m:rPr>
                        <m:sty m:val="p"/>
                      </m:rPr>
                      <a:rPr lang="en-US" sz="1650" i="1" spc="-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max</m:t>
                    </m:r>
                    <m:r>
                      <a:rPr lang="en-US" sz="1650" i="1" spc="-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⁡(</m:t>
                    </m:r>
                    <m:r>
                      <a:rPr lang="en-US" sz="1650" i="1" spc="-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𝑥</m:t>
                    </m:r>
                    <m:r>
                      <a:rPr lang="en-US" sz="1650" i="1" spc="-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Cambria"/>
                      </a:rPr>
                      <m:t>,0)</m:t>
                    </m:r>
                  </m:oMath>
                </a14:m>
                <a:endParaRPr sz="165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43" y="1370371"/>
                <a:ext cx="2580229" cy="290464"/>
              </a:xfrm>
              <a:prstGeom prst="rect">
                <a:avLst/>
              </a:prstGeom>
              <a:blipFill>
                <a:blip r:embed="rId3"/>
                <a:stretch>
                  <a:fillRect l="-5392" t="-2173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15"/>
          <p:cNvSpPr txBox="1"/>
          <p:nvPr/>
        </p:nvSpPr>
        <p:spPr>
          <a:xfrm>
            <a:off x="7674434" y="519430"/>
            <a:ext cx="1240966" cy="2997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Outputs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654467" y="3395637"/>
            <a:ext cx="1358900" cy="1293609"/>
            <a:chOff x="7654467" y="3395637"/>
            <a:chExt cx="1358900" cy="1293609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257" y="3395637"/>
              <a:ext cx="147320" cy="2097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0257" y="4072289"/>
              <a:ext cx="147320" cy="1648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654467" y="4249826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1023289" y="0"/>
                  </a:moveTo>
                  <a:lnTo>
                    <a:pt x="335622" y="0"/>
                  </a:lnTo>
                  <a:lnTo>
                    <a:pt x="270806" y="206"/>
                  </a:lnTo>
                  <a:lnTo>
                    <a:pt x="218535" y="1655"/>
                  </a:lnTo>
                  <a:lnTo>
                    <a:pt x="177017" y="5586"/>
                  </a:lnTo>
                  <a:lnTo>
                    <a:pt x="101351" y="34532"/>
                  </a:lnTo>
                  <a:lnTo>
                    <a:pt x="64304" y="64306"/>
                  </a:lnTo>
                  <a:lnTo>
                    <a:pt x="34532" y="101352"/>
                  </a:lnTo>
                  <a:lnTo>
                    <a:pt x="13246" y="144462"/>
                  </a:lnTo>
                  <a:lnTo>
                    <a:pt x="3336" y="181426"/>
                  </a:lnTo>
                  <a:lnTo>
                    <a:pt x="0" y="219551"/>
                  </a:lnTo>
                  <a:lnTo>
                    <a:pt x="837" y="238703"/>
                  </a:lnTo>
                  <a:lnTo>
                    <a:pt x="7479" y="276356"/>
                  </a:lnTo>
                  <a:lnTo>
                    <a:pt x="34532" y="337749"/>
                  </a:lnTo>
                  <a:lnTo>
                    <a:pt x="64304" y="374795"/>
                  </a:lnTo>
                  <a:lnTo>
                    <a:pt x="101351" y="404569"/>
                  </a:lnTo>
                  <a:lnTo>
                    <a:pt x="144462" y="425862"/>
                  </a:lnTo>
                  <a:lnTo>
                    <a:pt x="218535" y="437447"/>
                  </a:lnTo>
                  <a:lnTo>
                    <a:pt x="270806" y="438895"/>
                  </a:lnTo>
                  <a:lnTo>
                    <a:pt x="335622" y="439102"/>
                  </a:lnTo>
                  <a:lnTo>
                    <a:pt x="1023289" y="439102"/>
                  </a:lnTo>
                  <a:lnTo>
                    <a:pt x="1088098" y="438895"/>
                  </a:lnTo>
                  <a:lnTo>
                    <a:pt x="1140366" y="437447"/>
                  </a:lnTo>
                  <a:lnTo>
                    <a:pt x="1181882" y="433516"/>
                  </a:lnTo>
                  <a:lnTo>
                    <a:pt x="1257548" y="404569"/>
                  </a:lnTo>
                  <a:lnTo>
                    <a:pt x="1294595" y="374795"/>
                  </a:lnTo>
                  <a:lnTo>
                    <a:pt x="1324367" y="337749"/>
                  </a:lnTo>
                  <a:lnTo>
                    <a:pt x="1345653" y="294640"/>
                  </a:lnTo>
                  <a:lnTo>
                    <a:pt x="1355563" y="257674"/>
                  </a:lnTo>
                  <a:lnTo>
                    <a:pt x="1358900" y="219551"/>
                  </a:lnTo>
                  <a:lnTo>
                    <a:pt x="1358062" y="200397"/>
                  </a:lnTo>
                  <a:lnTo>
                    <a:pt x="1351420" y="162746"/>
                  </a:lnTo>
                  <a:lnTo>
                    <a:pt x="1324367" y="101352"/>
                  </a:lnTo>
                  <a:lnTo>
                    <a:pt x="1294595" y="64306"/>
                  </a:lnTo>
                  <a:lnTo>
                    <a:pt x="1257548" y="34532"/>
                  </a:lnTo>
                  <a:lnTo>
                    <a:pt x="1214437" y="13241"/>
                  </a:lnTo>
                  <a:lnTo>
                    <a:pt x="1140366" y="1655"/>
                  </a:lnTo>
                  <a:lnTo>
                    <a:pt x="1088098" y="206"/>
                  </a:lnTo>
                  <a:lnTo>
                    <a:pt x="1023289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54467" y="4249826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335622" y="0"/>
                  </a:moveTo>
                  <a:lnTo>
                    <a:pt x="1023289" y="0"/>
                  </a:lnTo>
                  <a:lnTo>
                    <a:pt x="1088098" y="206"/>
                  </a:lnTo>
                  <a:lnTo>
                    <a:pt x="1140366" y="1655"/>
                  </a:lnTo>
                  <a:lnTo>
                    <a:pt x="1181882" y="5586"/>
                  </a:lnTo>
                  <a:lnTo>
                    <a:pt x="1257548" y="34532"/>
                  </a:lnTo>
                  <a:lnTo>
                    <a:pt x="1294595" y="64306"/>
                  </a:lnTo>
                  <a:lnTo>
                    <a:pt x="1324367" y="101352"/>
                  </a:lnTo>
                  <a:lnTo>
                    <a:pt x="1345653" y="144462"/>
                  </a:lnTo>
                  <a:lnTo>
                    <a:pt x="1355563" y="181426"/>
                  </a:lnTo>
                  <a:lnTo>
                    <a:pt x="1358900" y="219551"/>
                  </a:lnTo>
                  <a:lnTo>
                    <a:pt x="1358062" y="238703"/>
                  </a:lnTo>
                  <a:lnTo>
                    <a:pt x="1351420" y="276356"/>
                  </a:lnTo>
                  <a:lnTo>
                    <a:pt x="1324367" y="337749"/>
                  </a:lnTo>
                  <a:lnTo>
                    <a:pt x="1294595" y="374795"/>
                  </a:lnTo>
                  <a:lnTo>
                    <a:pt x="1257548" y="404569"/>
                  </a:lnTo>
                  <a:lnTo>
                    <a:pt x="1214437" y="425862"/>
                  </a:lnTo>
                  <a:lnTo>
                    <a:pt x="1140366" y="437447"/>
                  </a:lnTo>
                  <a:lnTo>
                    <a:pt x="1088098" y="438895"/>
                  </a:lnTo>
                  <a:lnTo>
                    <a:pt x="1023289" y="439102"/>
                  </a:lnTo>
                  <a:lnTo>
                    <a:pt x="335622" y="439102"/>
                  </a:lnTo>
                  <a:lnTo>
                    <a:pt x="270806" y="438895"/>
                  </a:lnTo>
                  <a:lnTo>
                    <a:pt x="218535" y="437447"/>
                  </a:lnTo>
                  <a:lnTo>
                    <a:pt x="177017" y="433516"/>
                  </a:lnTo>
                  <a:lnTo>
                    <a:pt x="101351" y="404569"/>
                  </a:lnTo>
                  <a:lnTo>
                    <a:pt x="64304" y="374795"/>
                  </a:lnTo>
                  <a:lnTo>
                    <a:pt x="34532" y="337749"/>
                  </a:lnTo>
                  <a:lnTo>
                    <a:pt x="13246" y="294640"/>
                  </a:lnTo>
                  <a:lnTo>
                    <a:pt x="3336" y="257674"/>
                  </a:lnTo>
                  <a:lnTo>
                    <a:pt x="0" y="219551"/>
                  </a:lnTo>
                  <a:lnTo>
                    <a:pt x="837" y="200397"/>
                  </a:lnTo>
                  <a:lnTo>
                    <a:pt x="7479" y="162746"/>
                  </a:lnTo>
                  <a:lnTo>
                    <a:pt x="34532" y="101352"/>
                  </a:lnTo>
                  <a:lnTo>
                    <a:pt x="64304" y="64306"/>
                  </a:lnTo>
                  <a:lnTo>
                    <a:pt x="101351" y="34532"/>
                  </a:lnTo>
                  <a:lnTo>
                    <a:pt x="144462" y="13241"/>
                  </a:lnTo>
                  <a:lnTo>
                    <a:pt x="218535" y="1655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000936" y="4853444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Inputs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10143" y="4303871"/>
            <a:ext cx="90525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41767" y="3605402"/>
            <a:ext cx="1384300" cy="1249680"/>
            <a:chOff x="7641767" y="3605402"/>
            <a:chExt cx="1384300" cy="1249680"/>
          </a:xfrm>
        </p:grpSpPr>
        <p:sp>
          <p:nvSpPr>
            <p:cNvPr id="26" name="object 26"/>
            <p:cNvSpPr/>
            <p:nvPr/>
          </p:nvSpPr>
          <p:spPr>
            <a:xfrm>
              <a:off x="8333917" y="4805609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h="33020">
                  <a:moveTo>
                    <a:pt x="-12700" y="16262"/>
                  </a:moveTo>
                  <a:lnTo>
                    <a:pt x="12700" y="16262"/>
                  </a:lnTo>
                </a:path>
              </a:pathLst>
            </a:custGeom>
            <a:ln w="32524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72957" y="4716709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54467" y="3618102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335622" y="0"/>
                  </a:moveTo>
                  <a:lnTo>
                    <a:pt x="1023289" y="0"/>
                  </a:lnTo>
                  <a:lnTo>
                    <a:pt x="1088098" y="206"/>
                  </a:lnTo>
                  <a:lnTo>
                    <a:pt x="1140366" y="1655"/>
                  </a:lnTo>
                  <a:lnTo>
                    <a:pt x="1181882" y="5588"/>
                  </a:lnTo>
                  <a:lnTo>
                    <a:pt x="1257548" y="34538"/>
                  </a:lnTo>
                  <a:lnTo>
                    <a:pt x="1294595" y="64309"/>
                  </a:lnTo>
                  <a:lnTo>
                    <a:pt x="1324367" y="101353"/>
                  </a:lnTo>
                  <a:lnTo>
                    <a:pt x="1345653" y="144462"/>
                  </a:lnTo>
                  <a:lnTo>
                    <a:pt x="1355563" y="181429"/>
                  </a:lnTo>
                  <a:lnTo>
                    <a:pt x="1358900" y="219557"/>
                  </a:lnTo>
                  <a:lnTo>
                    <a:pt x="1358062" y="238712"/>
                  </a:lnTo>
                  <a:lnTo>
                    <a:pt x="1351420" y="276360"/>
                  </a:lnTo>
                  <a:lnTo>
                    <a:pt x="1324367" y="337753"/>
                  </a:lnTo>
                  <a:lnTo>
                    <a:pt x="1294595" y="374800"/>
                  </a:lnTo>
                  <a:lnTo>
                    <a:pt x="1257548" y="404573"/>
                  </a:lnTo>
                  <a:lnTo>
                    <a:pt x="1214437" y="425865"/>
                  </a:lnTo>
                  <a:lnTo>
                    <a:pt x="1140366" y="437450"/>
                  </a:lnTo>
                  <a:lnTo>
                    <a:pt x="1088098" y="438898"/>
                  </a:lnTo>
                  <a:lnTo>
                    <a:pt x="1023289" y="439105"/>
                  </a:lnTo>
                  <a:lnTo>
                    <a:pt x="335622" y="439105"/>
                  </a:lnTo>
                  <a:lnTo>
                    <a:pt x="270806" y="438898"/>
                  </a:lnTo>
                  <a:lnTo>
                    <a:pt x="218535" y="437450"/>
                  </a:lnTo>
                  <a:lnTo>
                    <a:pt x="177017" y="433519"/>
                  </a:lnTo>
                  <a:lnTo>
                    <a:pt x="101351" y="404573"/>
                  </a:lnTo>
                  <a:lnTo>
                    <a:pt x="64304" y="374800"/>
                  </a:lnTo>
                  <a:lnTo>
                    <a:pt x="34532" y="337753"/>
                  </a:lnTo>
                  <a:lnTo>
                    <a:pt x="13246" y="294642"/>
                  </a:lnTo>
                  <a:lnTo>
                    <a:pt x="3336" y="257681"/>
                  </a:lnTo>
                  <a:lnTo>
                    <a:pt x="0" y="219557"/>
                  </a:lnTo>
                  <a:lnTo>
                    <a:pt x="837" y="200401"/>
                  </a:lnTo>
                  <a:lnTo>
                    <a:pt x="7479" y="162746"/>
                  </a:lnTo>
                  <a:lnTo>
                    <a:pt x="34532" y="101353"/>
                  </a:lnTo>
                  <a:lnTo>
                    <a:pt x="64304" y="64309"/>
                  </a:lnTo>
                  <a:lnTo>
                    <a:pt x="101351" y="34538"/>
                  </a:lnTo>
                  <a:lnTo>
                    <a:pt x="144462" y="13246"/>
                  </a:lnTo>
                  <a:lnTo>
                    <a:pt x="218535" y="1655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827061" y="3673976"/>
            <a:ext cx="10204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Ac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41767" y="2099983"/>
            <a:ext cx="1384300" cy="1293495"/>
            <a:chOff x="7641767" y="2099983"/>
            <a:chExt cx="1384300" cy="129349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0257" y="2099983"/>
              <a:ext cx="147320" cy="18436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0257" y="2751226"/>
              <a:ext cx="147320" cy="17753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54467" y="2941459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1023289" y="0"/>
                  </a:moveTo>
                  <a:lnTo>
                    <a:pt x="335622" y="0"/>
                  </a:lnTo>
                  <a:lnTo>
                    <a:pt x="270806" y="206"/>
                  </a:lnTo>
                  <a:lnTo>
                    <a:pt x="218535" y="1655"/>
                  </a:lnTo>
                  <a:lnTo>
                    <a:pt x="177017" y="5588"/>
                  </a:lnTo>
                  <a:lnTo>
                    <a:pt x="101351" y="34538"/>
                  </a:lnTo>
                  <a:lnTo>
                    <a:pt x="64304" y="64309"/>
                  </a:lnTo>
                  <a:lnTo>
                    <a:pt x="34532" y="101353"/>
                  </a:lnTo>
                  <a:lnTo>
                    <a:pt x="13246" y="144462"/>
                  </a:lnTo>
                  <a:lnTo>
                    <a:pt x="3336" y="181427"/>
                  </a:lnTo>
                  <a:lnTo>
                    <a:pt x="0" y="219544"/>
                  </a:lnTo>
                  <a:lnTo>
                    <a:pt x="837" y="238700"/>
                  </a:lnTo>
                  <a:lnTo>
                    <a:pt x="7479" y="276355"/>
                  </a:lnTo>
                  <a:lnTo>
                    <a:pt x="34532" y="337748"/>
                  </a:lnTo>
                  <a:lnTo>
                    <a:pt x="64304" y="374792"/>
                  </a:lnTo>
                  <a:lnTo>
                    <a:pt x="101351" y="404564"/>
                  </a:lnTo>
                  <a:lnTo>
                    <a:pt x="144462" y="425856"/>
                  </a:lnTo>
                  <a:lnTo>
                    <a:pt x="218535" y="437446"/>
                  </a:lnTo>
                  <a:lnTo>
                    <a:pt x="270806" y="438895"/>
                  </a:lnTo>
                  <a:lnTo>
                    <a:pt x="335622" y="439102"/>
                  </a:lnTo>
                  <a:lnTo>
                    <a:pt x="1023289" y="439102"/>
                  </a:lnTo>
                  <a:lnTo>
                    <a:pt x="1088098" y="438895"/>
                  </a:lnTo>
                  <a:lnTo>
                    <a:pt x="1140366" y="437446"/>
                  </a:lnTo>
                  <a:lnTo>
                    <a:pt x="1181882" y="433514"/>
                  </a:lnTo>
                  <a:lnTo>
                    <a:pt x="1257548" y="404564"/>
                  </a:lnTo>
                  <a:lnTo>
                    <a:pt x="1294595" y="374792"/>
                  </a:lnTo>
                  <a:lnTo>
                    <a:pt x="1324367" y="337748"/>
                  </a:lnTo>
                  <a:lnTo>
                    <a:pt x="1345653" y="294640"/>
                  </a:lnTo>
                  <a:lnTo>
                    <a:pt x="1355563" y="257673"/>
                  </a:lnTo>
                  <a:lnTo>
                    <a:pt x="1358900" y="219544"/>
                  </a:lnTo>
                  <a:lnTo>
                    <a:pt x="1358062" y="200396"/>
                  </a:lnTo>
                  <a:lnTo>
                    <a:pt x="1351420" y="162746"/>
                  </a:lnTo>
                  <a:lnTo>
                    <a:pt x="1324367" y="101353"/>
                  </a:lnTo>
                  <a:lnTo>
                    <a:pt x="1294595" y="64309"/>
                  </a:lnTo>
                  <a:lnTo>
                    <a:pt x="1257548" y="34538"/>
                  </a:lnTo>
                  <a:lnTo>
                    <a:pt x="1214437" y="13246"/>
                  </a:lnTo>
                  <a:lnTo>
                    <a:pt x="1140366" y="1655"/>
                  </a:lnTo>
                  <a:lnTo>
                    <a:pt x="1088098" y="206"/>
                  </a:lnTo>
                  <a:lnTo>
                    <a:pt x="1023289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54467" y="2941459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335622" y="0"/>
                  </a:moveTo>
                  <a:lnTo>
                    <a:pt x="1023289" y="0"/>
                  </a:lnTo>
                  <a:lnTo>
                    <a:pt x="1088098" y="206"/>
                  </a:lnTo>
                  <a:lnTo>
                    <a:pt x="1140366" y="1655"/>
                  </a:lnTo>
                  <a:lnTo>
                    <a:pt x="1181882" y="5588"/>
                  </a:lnTo>
                  <a:lnTo>
                    <a:pt x="1257548" y="34538"/>
                  </a:lnTo>
                  <a:lnTo>
                    <a:pt x="1294595" y="64309"/>
                  </a:lnTo>
                  <a:lnTo>
                    <a:pt x="1324367" y="101353"/>
                  </a:lnTo>
                  <a:lnTo>
                    <a:pt x="1345653" y="144462"/>
                  </a:lnTo>
                  <a:lnTo>
                    <a:pt x="1355563" y="181427"/>
                  </a:lnTo>
                  <a:lnTo>
                    <a:pt x="1358900" y="219544"/>
                  </a:lnTo>
                  <a:lnTo>
                    <a:pt x="1358062" y="238700"/>
                  </a:lnTo>
                  <a:lnTo>
                    <a:pt x="1351420" y="276355"/>
                  </a:lnTo>
                  <a:lnTo>
                    <a:pt x="1324367" y="337750"/>
                  </a:lnTo>
                  <a:lnTo>
                    <a:pt x="1294595" y="374797"/>
                  </a:lnTo>
                  <a:lnTo>
                    <a:pt x="1257548" y="404569"/>
                  </a:lnTo>
                  <a:lnTo>
                    <a:pt x="1214437" y="425856"/>
                  </a:lnTo>
                  <a:lnTo>
                    <a:pt x="1140366" y="437446"/>
                  </a:lnTo>
                  <a:lnTo>
                    <a:pt x="1088098" y="438895"/>
                  </a:lnTo>
                  <a:lnTo>
                    <a:pt x="1023289" y="439102"/>
                  </a:lnTo>
                  <a:lnTo>
                    <a:pt x="335622" y="439102"/>
                  </a:lnTo>
                  <a:lnTo>
                    <a:pt x="270806" y="438895"/>
                  </a:lnTo>
                  <a:lnTo>
                    <a:pt x="218535" y="437446"/>
                  </a:lnTo>
                  <a:lnTo>
                    <a:pt x="177017" y="433514"/>
                  </a:lnTo>
                  <a:lnTo>
                    <a:pt x="101351" y="404569"/>
                  </a:lnTo>
                  <a:lnTo>
                    <a:pt x="64304" y="374797"/>
                  </a:lnTo>
                  <a:lnTo>
                    <a:pt x="34532" y="337750"/>
                  </a:lnTo>
                  <a:lnTo>
                    <a:pt x="13246" y="294640"/>
                  </a:lnTo>
                  <a:lnTo>
                    <a:pt x="3336" y="257673"/>
                  </a:lnTo>
                  <a:lnTo>
                    <a:pt x="0" y="219544"/>
                  </a:lnTo>
                  <a:lnTo>
                    <a:pt x="837" y="200396"/>
                  </a:lnTo>
                  <a:lnTo>
                    <a:pt x="7479" y="162746"/>
                  </a:lnTo>
                  <a:lnTo>
                    <a:pt x="34532" y="101353"/>
                  </a:lnTo>
                  <a:lnTo>
                    <a:pt x="64304" y="64309"/>
                  </a:lnTo>
                  <a:lnTo>
                    <a:pt x="101351" y="34538"/>
                  </a:lnTo>
                  <a:lnTo>
                    <a:pt x="144462" y="13246"/>
                  </a:lnTo>
                  <a:lnTo>
                    <a:pt x="218535" y="1655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010143" y="2995498"/>
            <a:ext cx="72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654467" y="2297048"/>
            <a:ext cx="1358900" cy="439420"/>
          </a:xfrm>
          <a:custGeom>
            <a:avLst/>
            <a:gdLst/>
            <a:ahLst/>
            <a:cxnLst/>
            <a:rect l="l" t="t" r="r" b="b"/>
            <a:pathLst>
              <a:path w="1358900" h="439419">
                <a:moveTo>
                  <a:pt x="335622" y="0"/>
                </a:moveTo>
                <a:lnTo>
                  <a:pt x="1023289" y="0"/>
                </a:lnTo>
                <a:lnTo>
                  <a:pt x="1088098" y="206"/>
                </a:lnTo>
                <a:lnTo>
                  <a:pt x="1140366" y="1654"/>
                </a:lnTo>
                <a:lnTo>
                  <a:pt x="1181882" y="5582"/>
                </a:lnTo>
                <a:lnTo>
                  <a:pt x="1257548" y="34525"/>
                </a:lnTo>
                <a:lnTo>
                  <a:pt x="1294595" y="64296"/>
                </a:lnTo>
                <a:lnTo>
                  <a:pt x="1324367" y="101340"/>
                </a:lnTo>
                <a:lnTo>
                  <a:pt x="1345653" y="144449"/>
                </a:lnTo>
                <a:lnTo>
                  <a:pt x="1355563" y="181416"/>
                </a:lnTo>
                <a:lnTo>
                  <a:pt x="1358900" y="219544"/>
                </a:lnTo>
                <a:lnTo>
                  <a:pt x="1358062" y="238693"/>
                </a:lnTo>
                <a:lnTo>
                  <a:pt x="1351420" y="276348"/>
                </a:lnTo>
                <a:lnTo>
                  <a:pt x="1324367" y="337743"/>
                </a:lnTo>
                <a:lnTo>
                  <a:pt x="1294595" y="374788"/>
                </a:lnTo>
                <a:lnTo>
                  <a:pt x="1257548" y="404562"/>
                </a:lnTo>
                <a:lnTo>
                  <a:pt x="1214437" y="425856"/>
                </a:lnTo>
                <a:lnTo>
                  <a:pt x="1140366" y="437435"/>
                </a:lnTo>
                <a:lnTo>
                  <a:pt x="1088098" y="438883"/>
                </a:lnTo>
                <a:lnTo>
                  <a:pt x="1023289" y="439089"/>
                </a:lnTo>
                <a:lnTo>
                  <a:pt x="335622" y="439089"/>
                </a:lnTo>
                <a:lnTo>
                  <a:pt x="270806" y="438883"/>
                </a:lnTo>
                <a:lnTo>
                  <a:pt x="218535" y="437435"/>
                </a:lnTo>
                <a:lnTo>
                  <a:pt x="177017" y="433506"/>
                </a:lnTo>
                <a:lnTo>
                  <a:pt x="101351" y="404562"/>
                </a:lnTo>
                <a:lnTo>
                  <a:pt x="64304" y="374788"/>
                </a:lnTo>
                <a:lnTo>
                  <a:pt x="34532" y="337743"/>
                </a:lnTo>
                <a:lnTo>
                  <a:pt x="13246" y="294640"/>
                </a:lnTo>
                <a:lnTo>
                  <a:pt x="3336" y="257663"/>
                </a:lnTo>
                <a:lnTo>
                  <a:pt x="0" y="219544"/>
                </a:lnTo>
                <a:lnTo>
                  <a:pt x="837" y="200388"/>
                </a:lnTo>
                <a:lnTo>
                  <a:pt x="7479" y="162734"/>
                </a:lnTo>
                <a:lnTo>
                  <a:pt x="34532" y="101340"/>
                </a:lnTo>
                <a:lnTo>
                  <a:pt x="64304" y="64296"/>
                </a:lnTo>
                <a:lnTo>
                  <a:pt x="101351" y="34525"/>
                </a:lnTo>
                <a:lnTo>
                  <a:pt x="144462" y="13233"/>
                </a:lnTo>
                <a:lnTo>
                  <a:pt x="218535" y="1654"/>
                </a:lnTo>
                <a:lnTo>
                  <a:pt x="270806" y="206"/>
                </a:lnTo>
                <a:lnTo>
                  <a:pt x="335622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27061" y="2352916"/>
            <a:ext cx="10204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Ac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641767" y="817016"/>
            <a:ext cx="1384300" cy="1280795"/>
            <a:chOff x="7641767" y="817016"/>
            <a:chExt cx="1384300" cy="128079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0257" y="1455559"/>
              <a:ext cx="147320" cy="17753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654467" y="1645792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19">
                  <a:moveTo>
                    <a:pt x="1023289" y="0"/>
                  </a:moveTo>
                  <a:lnTo>
                    <a:pt x="335622" y="0"/>
                  </a:lnTo>
                  <a:lnTo>
                    <a:pt x="270806" y="206"/>
                  </a:lnTo>
                  <a:lnTo>
                    <a:pt x="218535" y="1654"/>
                  </a:lnTo>
                  <a:lnTo>
                    <a:pt x="177017" y="5582"/>
                  </a:lnTo>
                  <a:lnTo>
                    <a:pt x="144462" y="13233"/>
                  </a:lnTo>
                  <a:lnTo>
                    <a:pt x="101351" y="34527"/>
                  </a:lnTo>
                  <a:lnTo>
                    <a:pt x="64304" y="64303"/>
                  </a:lnTo>
                  <a:lnTo>
                    <a:pt x="34532" y="101351"/>
                  </a:lnTo>
                  <a:lnTo>
                    <a:pt x="13246" y="144462"/>
                  </a:lnTo>
                  <a:lnTo>
                    <a:pt x="3336" y="181427"/>
                  </a:lnTo>
                  <a:lnTo>
                    <a:pt x="0" y="219544"/>
                  </a:lnTo>
                  <a:lnTo>
                    <a:pt x="837" y="238700"/>
                  </a:lnTo>
                  <a:lnTo>
                    <a:pt x="7479" y="276355"/>
                  </a:lnTo>
                  <a:lnTo>
                    <a:pt x="34532" y="337750"/>
                  </a:lnTo>
                  <a:lnTo>
                    <a:pt x="64304" y="374797"/>
                  </a:lnTo>
                  <a:lnTo>
                    <a:pt x="101351" y="404569"/>
                  </a:lnTo>
                  <a:lnTo>
                    <a:pt x="144462" y="425856"/>
                  </a:lnTo>
                  <a:lnTo>
                    <a:pt x="218535" y="437446"/>
                  </a:lnTo>
                  <a:lnTo>
                    <a:pt x="270806" y="438895"/>
                  </a:lnTo>
                  <a:lnTo>
                    <a:pt x="335622" y="439102"/>
                  </a:lnTo>
                  <a:lnTo>
                    <a:pt x="1023289" y="439102"/>
                  </a:lnTo>
                  <a:lnTo>
                    <a:pt x="1088098" y="438895"/>
                  </a:lnTo>
                  <a:lnTo>
                    <a:pt x="1140366" y="437446"/>
                  </a:lnTo>
                  <a:lnTo>
                    <a:pt x="1181882" y="433514"/>
                  </a:lnTo>
                  <a:lnTo>
                    <a:pt x="1257548" y="404569"/>
                  </a:lnTo>
                  <a:lnTo>
                    <a:pt x="1294595" y="374797"/>
                  </a:lnTo>
                  <a:lnTo>
                    <a:pt x="1324367" y="337750"/>
                  </a:lnTo>
                  <a:lnTo>
                    <a:pt x="1345653" y="294640"/>
                  </a:lnTo>
                  <a:lnTo>
                    <a:pt x="1355563" y="257673"/>
                  </a:lnTo>
                  <a:lnTo>
                    <a:pt x="1358900" y="219544"/>
                  </a:lnTo>
                  <a:lnTo>
                    <a:pt x="1358062" y="200396"/>
                  </a:lnTo>
                  <a:lnTo>
                    <a:pt x="1351420" y="162746"/>
                  </a:lnTo>
                  <a:lnTo>
                    <a:pt x="1324367" y="101351"/>
                  </a:lnTo>
                  <a:lnTo>
                    <a:pt x="1294595" y="64303"/>
                  </a:lnTo>
                  <a:lnTo>
                    <a:pt x="1257548" y="34527"/>
                  </a:lnTo>
                  <a:lnTo>
                    <a:pt x="1214437" y="13233"/>
                  </a:lnTo>
                  <a:lnTo>
                    <a:pt x="1140366" y="1654"/>
                  </a:lnTo>
                  <a:lnTo>
                    <a:pt x="1088098" y="206"/>
                  </a:lnTo>
                  <a:lnTo>
                    <a:pt x="1023289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54467" y="1645792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19">
                  <a:moveTo>
                    <a:pt x="335622" y="0"/>
                  </a:moveTo>
                  <a:lnTo>
                    <a:pt x="1023289" y="0"/>
                  </a:lnTo>
                  <a:lnTo>
                    <a:pt x="1088098" y="206"/>
                  </a:lnTo>
                  <a:lnTo>
                    <a:pt x="1140366" y="1655"/>
                  </a:lnTo>
                  <a:lnTo>
                    <a:pt x="1181882" y="5588"/>
                  </a:lnTo>
                  <a:lnTo>
                    <a:pt x="1257548" y="34532"/>
                  </a:lnTo>
                  <a:lnTo>
                    <a:pt x="1294595" y="64304"/>
                  </a:lnTo>
                  <a:lnTo>
                    <a:pt x="1324367" y="101351"/>
                  </a:lnTo>
                  <a:lnTo>
                    <a:pt x="1345653" y="144462"/>
                  </a:lnTo>
                  <a:lnTo>
                    <a:pt x="1355563" y="181427"/>
                  </a:lnTo>
                  <a:lnTo>
                    <a:pt x="1358900" y="219544"/>
                  </a:lnTo>
                  <a:lnTo>
                    <a:pt x="1358062" y="238700"/>
                  </a:lnTo>
                  <a:lnTo>
                    <a:pt x="1351420" y="276355"/>
                  </a:lnTo>
                  <a:lnTo>
                    <a:pt x="1324367" y="337750"/>
                  </a:lnTo>
                  <a:lnTo>
                    <a:pt x="1294595" y="374797"/>
                  </a:lnTo>
                  <a:lnTo>
                    <a:pt x="1257548" y="404569"/>
                  </a:lnTo>
                  <a:lnTo>
                    <a:pt x="1214437" y="425856"/>
                  </a:lnTo>
                  <a:lnTo>
                    <a:pt x="1140366" y="437446"/>
                  </a:lnTo>
                  <a:lnTo>
                    <a:pt x="1088098" y="438895"/>
                  </a:lnTo>
                  <a:lnTo>
                    <a:pt x="1023289" y="439102"/>
                  </a:lnTo>
                  <a:lnTo>
                    <a:pt x="335622" y="439102"/>
                  </a:lnTo>
                  <a:lnTo>
                    <a:pt x="270806" y="438895"/>
                  </a:lnTo>
                  <a:lnTo>
                    <a:pt x="218535" y="437446"/>
                  </a:lnTo>
                  <a:lnTo>
                    <a:pt x="177017" y="433514"/>
                  </a:lnTo>
                  <a:lnTo>
                    <a:pt x="101351" y="404569"/>
                  </a:lnTo>
                  <a:lnTo>
                    <a:pt x="64304" y="374797"/>
                  </a:lnTo>
                  <a:lnTo>
                    <a:pt x="34532" y="337750"/>
                  </a:lnTo>
                  <a:lnTo>
                    <a:pt x="13246" y="294640"/>
                  </a:lnTo>
                  <a:lnTo>
                    <a:pt x="3336" y="257673"/>
                  </a:lnTo>
                  <a:lnTo>
                    <a:pt x="0" y="219544"/>
                  </a:lnTo>
                  <a:lnTo>
                    <a:pt x="837" y="200396"/>
                  </a:lnTo>
                  <a:lnTo>
                    <a:pt x="7479" y="162746"/>
                  </a:lnTo>
                  <a:lnTo>
                    <a:pt x="34532" y="101351"/>
                  </a:lnTo>
                  <a:lnTo>
                    <a:pt x="64304" y="64304"/>
                  </a:lnTo>
                  <a:lnTo>
                    <a:pt x="101351" y="34532"/>
                  </a:lnTo>
                  <a:lnTo>
                    <a:pt x="144462" y="13246"/>
                  </a:lnTo>
                  <a:lnTo>
                    <a:pt x="218535" y="1655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0257" y="817016"/>
              <a:ext cx="147320" cy="17165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010143" y="1699831"/>
            <a:ext cx="7288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54467" y="1001369"/>
            <a:ext cx="1358900" cy="439420"/>
          </a:xfrm>
          <a:custGeom>
            <a:avLst/>
            <a:gdLst/>
            <a:ahLst/>
            <a:cxnLst/>
            <a:rect l="l" t="t" r="r" b="b"/>
            <a:pathLst>
              <a:path w="1358900" h="439419">
                <a:moveTo>
                  <a:pt x="335622" y="0"/>
                </a:moveTo>
                <a:lnTo>
                  <a:pt x="1023289" y="0"/>
                </a:lnTo>
                <a:lnTo>
                  <a:pt x="1088098" y="206"/>
                </a:lnTo>
                <a:lnTo>
                  <a:pt x="1140366" y="1655"/>
                </a:lnTo>
                <a:lnTo>
                  <a:pt x="1181882" y="5588"/>
                </a:lnTo>
                <a:lnTo>
                  <a:pt x="1257548" y="34538"/>
                </a:lnTo>
                <a:lnTo>
                  <a:pt x="1294595" y="64309"/>
                </a:lnTo>
                <a:lnTo>
                  <a:pt x="1324367" y="101353"/>
                </a:lnTo>
                <a:lnTo>
                  <a:pt x="1345653" y="144462"/>
                </a:lnTo>
                <a:lnTo>
                  <a:pt x="1355563" y="181429"/>
                </a:lnTo>
                <a:lnTo>
                  <a:pt x="1358900" y="219557"/>
                </a:lnTo>
                <a:lnTo>
                  <a:pt x="1358062" y="238708"/>
                </a:lnTo>
                <a:lnTo>
                  <a:pt x="1351420" y="276361"/>
                </a:lnTo>
                <a:lnTo>
                  <a:pt x="1324367" y="337750"/>
                </a:lnTo>
                <a:lnTo>
                  <a:pt x="1294595" y="374797"/>
                </a:lnTo>
                <a:lnTo>
                  <a:pt x="1257548" y="404569"/>
                </a:lnTo>
                <a:lnTo>
                  <a:pt x="1214437" y="425856"/>
                </a:lnTo>
                <a:lnTo>
                  <a:pt x="1140366" y="437446"/>
                </a:lnTo>
                <a:lnTo>
                  <a:pt x="1088098" y="438895"/>
                </a:lnTo>
                <a:lnTo>
                  <a:pt x="1023289" y="439102"/>
                </a:lnTo>
                <a:lnTo>
                  <a:pt x="335622" y="439102"/>
                </a:lnTo>
                <a:lnTo>
                  <a:pt x="270806" y="438895"/>
                </a:lnTo>
                <a:lnTo>
                  <a:pt x="218535" y="437446"/>
                </a:lnTo>
                <a:lnTo>
                  <a:pt x="177017" y="433514"/>
                </a:lnTo>
                <a:lnTo>
                  <a:pt x="101351" y="404569"/>
                </a:lnTo>
                <a:lnTo>
                  <a:pt x="64304" y="374797"/>
                </a:lnTo>
                <a:lnTo>
                  <a:pt x="34532" y="337750"/>
                </a:lnTo>
                <a:lnTo>
                  <a:pt x="13246" y="294640"/>
                </a:lnTo>
                <a:lnTo>
                  <a:pt x="3336" y="257679"/>
                </a:lnTo>
                <a:lnTo>
                  <a:pt x="0" y="219557"/>
                </a:lnTo>
                <a:lnTo>
                  <a:pt x="837" y="200401"/>
                </a:lnTo>
                <a:lnTo>
                  <a:pt x="7479" y="162746"/>
                </a:lnTo>
                <a:lnTo>
                  <a:pt x="34532" y="101353"/>
                </a:lnTo>
                <a:lnTo>
                  <a:pt x="64304" y="64309"/>
                </a:lnTo>
                <a:lnTo>
                  <a:pt x="101351" y="34538"/>
                </a:lnTo>
                <a:lnTo>
                  <a:pt x="144462" y="13246"/>
                </a:lnTo>
                <a:lnTo>
                  <a:pt x="218535" y="1655"/>
                </a:lnTo>
                <a:lnTo>
                  <a:pt x="270806" y="206"/>
                </a:lnTo>
                <a:lnTo>
                  <a:pt x="335622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827061" y="1057249"/>
            <a:ext cx="10204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Ac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38328" y="3110230"/>
            <a:ext cx="821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Outputs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52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81304" y="3450450"/>
            <a:ext cx="147320" cy="1648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6521983" y="4863326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Inputs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162814" y="4082172"/>
            <a:ext cx="1384300" cy="629920"/>
            <a:chOff x="6162814" y="4082172"/>
            <a:chExt cx="1384300" cy="629920"/>
          </a:xfrm>
        </p:grpSpPr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1304" y="4082172"/>
              <a:ext cx="147320" cy="16483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175515" y="4259709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1023289" y="0"/>
                  </a:moveTo>
                  <a:lnTo>
                    <a:pt x="335622" y="0"/>
                  </a:lnTo>
                  <a:lnTo>
                    <a:pt x="270806" y="206"/>
                  </a:lnTo>
                  <a:lnTo>
                    <a:pt x="218535" y="1654"/>
                  </a:lnTo>
                  <a:lnTo>
                    <a:pt x="177017" y="5585"/>
                  </a:lnTo>
                  <a:lnTo>
                    <a:pt x="101353" y="34531"/>
                  </a:lnTo>
                  <a:lnTo>
                    <a:pt x="64309" y="64304"/>
                  </a:lnTo>
                  <a:lnTo>
                    <a:pt x="34538" y="101349"/>
                  </a:lnTo>
                  <a:lnTo>
                    <a:pt x="13246" y="144457"/>
                  </a:lnTo>
                  <a:lnTo>
                    <a:pt x="3336" y="181423"/>
                  </a:lnTo>
                  <a:lnTo>
                    <a:pt x="0" y="219551"/>
                  </a:lnTo>
                  <a:lnTo>
                    <a:pt x="837" y="238703"/>
                  </a:lnTo>
                  <a:lnTo>
                    <a:pt x="7479" y="276355"/>
                  </a:lnTo>
                  <a:lnTo>
                    <a:pt x="34538" y="337748"/>
                  </a:lnTo>
                  <a:lnTo>
                    <a:pt x="64309" y="374793"/>
                  </a:lnTo>
                  <a:lnTo>
                    <a:pt x="101353" y="404565"/>
                  </a:lnTo>
                  <a:lnTo>
                    <a:pt x="144462" y="425856"/>
                  </a:lnTo>
                  <a:lnTo>
                    <a:pt x="218535" y="437442"/>
                  </a:lnTo>
                  <a:lnTo>
                    <a:pt x="270806" y="438890"/>
                  </a:lnTo>
                  <a:lnTo>
                    <a:pt x="335622" y="439097"/>
                  </a:lnTo>
                  <a:lnTo>
                    <a:pt x="1023289" y="439097"/>
                  </a:lnTo>
                  <a:lnTo>
                    <a:pt x="1088104" y="438890"/>
                  </a:lnTo>
                  <a:lnTo>
                    <a:pt x="1140372" y="437442"/>
                  </a:lnTo>
                  <a:lnTo>
                    <a:pt x="1181890" y="433511"/>
                  </a:lnTo>
                  <a:lnTo>
                    <a:pt x="1257553" y="404565"/>
                  </a:lnTo>
                  <a:lnTo>
                    <a:pt x="1294598" y="374793"/>
                  </a:lnTo>
                  <a:lnTo>
                    <a:pt x="1324372" y="337748"/>
                  </a:lnTo>
                  <a:lnTo>
                    <a:pt x="1345666" y="294640"/>
                  </a:lnTo>
                  <a:lnTo>
                    <a:pt x="1355569" y="257673"/>
                  </a:lnTo>
                  <a:lnTo>
                    <a:pt x="1358900" y="219551"/>
                  </a:lnTo>
                  <a:lnTo>
                    <a:pt x="1358064" y="200396"/>
                  </a:lnTo>
                  <a:lnTo>
                    <a:pt x="1351431" y="162741"/>
                  </a:lnTo>
                  <a:lnTo>
                    <a:pt x="1324372" y="101349"/>
                  </a:lnTo>
                  <a:lnTo>
                    <a:pt x="1294598" y="64304"/>
                  </a:lnTo>
                  <a:lnTo>
                    <a:pt x="1257553" y="34531"/>
                  </a:lnTo>
                  <a:lnTo>
                    <a:pt x="1214450" y="13239"/>
                  </a:lnTo>
                  <a:lnTo>
                    <a:pt x="1140372" y="1654"/>
                  </a:lnTo>
                  <a:lnTo>
                    <a:pt x="1088104" y="206"/>
                  </a:lnTo>
                  <a:lnTo>
                    <a:pt x="1023289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75514" y="4259709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335622" y="0"/>
                  </a:moveTo>
                  <a:lnTo>
                    <a:pt x="1023289" y="0"/>
                  </a:lnTo>
                  <a:lnTo>
                    <a:pt x="1088104" y="206"/>
                  </a:lnTo>
                  <a:lnTo>
                    <a:pt x="1140372" y="1654"/>
                  </a:lnTo>
                  <a:lnTo>
                    <a:pt x="1181889" y="5585"/>
                  </a:lnTo>
                  <a:lnTo>
                    <a:pt x="1257553" y="34531"/>
                  </a:lnTo>
                  <a:lnTo>
                    <a:pt x="1294598" y="64304"/>
                  </a:lnTo>
                  <a:lnTo>
                    <a:pt x="1324372" y="101349"/>
                  </a:lnTo>
                  <a:lnTo>
                    <a:pt x="1345666" y="144457"/>
                  </a:lnTo>
                  <a:lnTo>
                    <a:pt x="1355569" y="181423"/>
                  </a:lnTo>
                  <a:lnTo>
                    <a:pt x="1358900" y="219551"/>
                  </a:lnTo>
                  <a:lnTo>
                    <a:pt x="1358064" y="238703"/>
                  </a:lnTo>
                  <a:lnTo>
                    <a:pt x="1351431" y="276355"/>
                  </a:lnTo>
                  <a:lnTo>
                    <a:pt x="1324372" y="337748"/>
                  </a:lnTo>
                  <a:lnTo>
                    <a:pt x="1294598" y="374793"/>
                  </a:lnTo>
                  <a:lnTo>
                    <a:pt x="1257553" y="404565"/>
                  </a:lnTo>
                  <a:lnTo>
                    <a:pt x="1214450" y="425856"/>
                  </a:lnTo>
                  <a:lnTo>
                    <a:pt x="1140372" y="437442"/>
                  </a:lnTo>
                  <a:lnTo>
                    <a:pt x="1088104" y="438890"/>
                  </a:lnTo>
                  <a:lnTo>
                    <a:pt x="1023289" y="439097"/>
                  </a:lnTo>
                  <a:lnTo>
                    <a:pt x="335622" y="439097"/>
                  </a:lnTo>
                  <a:lnTo>
                    <a:pt x="270806" y="438890"/>
                  </a:lnTo>
                  <a:lnTo>
                    <a:pt x="218535" y="437442"/>
                  </a:lnTo>
                  <a:lnTo>
                    <a:pt x="177017" y="433511"/>
                  </a:lnTo>
                  <a:lnTo>
                    <a:pt x="101353" y="404565"/>
                  </a:lnTo>
                  <a:lnTo>
                    <a:pt x="64309" y="374793"/>
                  </a:lnTo>
                  <a:lnTo>
                    <a:pt x="34538" y="337748"/>
                  </a:lnTo>
                  <a:lnTo>
                    <a:pt x="13246" y="294640"/>
                  </a:lnTo>
                  <a:lnTo>
                    <a:pt x="3336" y="257673"/>
                  </a:lnTo>
                  <a:lnTo>
                    <a:pt x="0" y="219551"/>
                  </a:lnTo>
                  <a:lnTo>
                    <a:pt x="837" y="200396"/>
                  </a:lnTo>
                  <a:lnTo>
                    <a:pt x="7479" y="162741"/>
                  </a:lnTo>
                  <a:lnTo>
                    <a:pt x="34538" y="101349"/>
                  </a:lnTo>
                  <a:lnTo>
                    <a:pt x="64309" y="64304"/>
                  </a:lnTo>
                  <a:lnTo>
                    <a:pt x="101353" y="34531"/>
                  </a:lnTo>
                  <a:lnTo>
                    <a:pt x="144462" y="13239"/>
                  </a:lnTo>
                  <a:lnTo>
                    <a:pt x="218535" y="1654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531191" y="4313752"/>
            <a:ext cx="100322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162814" y="3615283"/>
            <a:ext cx="1384300" cy="1233170"/>
            <a:chOff x="6162814" y="3615283"/>
            <a:chExt cx="1384300" cy="1233170"/>
          </a:xfrm>
        </p:grpSpPr>
        <p:sp>
          <p:nvSpPr>
            <p:cNvPr id="62" name="object 62"/>
            <p:cNvSpPr/>
            <p:nvPr/>
          </p:nvSpPr>
          <p:spPr>
            <a:xfrm>
              <a:off x="6854964" y="4815493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h="33020">
                  <a:moveTo>
                    <a:pt x="-12700" y="16261"/>
                  </a:moveTo>
                  <a:lnTo>
                    <a:pt x="12700" y="16261"/>
                  </a:lnTo>
                </a:path>
              </a:pathLst>
            </a:custGeom>
            <a:ln w="32523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94004" y="4726593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75515" y="3627983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1023289" y="0"/>
                  </a:moveTo>
                  <a:lnTo>
                    <a:pt x="335622" y="0"/>
                  </a:lnTo>
                  <a:lnTo>
                    <a:pt x="270806" y="206"/>
                  </a:lnTo>
                  <a:lnTo>
                    <a:pt x="218535" y="1655"/>
                  </a:lnTo>
                  <a:lnTo>
                    <a:pt x="177017" y="5588"/>
                  </a:lnTo>
                  <a:lnTo>
                    <a:pt x="101353" y="34538"/>
                  </a:lnTo>
                  <a:lnTo>
                    <a:pt x="64309" y="64309"/>
                  </a:lnTo>
                  <a:lnTo>
                    <a:pt x="34538" y="101353"/>
                  </a:lnTo>
                  <a:lnTo>
                    <a:pt x="13246" y="144462"/>
                  </a:lnTo>
                  <a:lnTo>
                    <a:pt x="3336" y="181429"/>
                  </a:lnTo>
                  <a:lnTo>
                    <a:pt x="0" y="219557"/>
                  </a:lnTo>
                  <a:lnTo>
                    <a:pt x="837" y="238707"/>
                  </a:lnTo>
                  <a:lnTo>
                    <a:pt x="7479" y="276360"/>
                  </a:lnTo>
                  <a:lnTo>
                    <a:pt x="34538" y="337754"/>
                  </a:lnTo>
                  <a:lnTo>
                    <a:pt x="64309" y="374799"/>
                  </a:lnTo>
                  <a:lnTo>
                    <a:pt x="101353" y="404573"/>
                  </a:lnTo>
                  <a:lnTo>
                    <a:pt x="144462" y="425866"/>
                  </a:lnTo>
                  <a:lnTo>
                    <a:pt x="218535" y="437452"/>
                  </a:lnTo>
                  <a:lnTo>
                    <a:pt x="270806" y="438900"/>
                  </a:lnTo>
                  <a:lnTo>
                    <a:pt x="335622" y="439107"/>
                  </a:lnTo>
                  <a:lnTo>
                    <a:pt x="1023289" y="439107"/>
                  </a:lnTo>
                  <a:lnTo>
                    <a:pt x="1088104" y="438900"/>
                  </a:lnTo>
                  <a:lnTo>
                    <a:pt x="1140372" y="437452"/>
                  </a:lnTo>
                  <a:lnTo>
                    <a:pt x="1181890" y="433521"/>
                  </a:lnTo>
                  <a:lnTo>
                    <a:pt x="1257553" y="404573"/>
                  </a:lnTo>
                  <a:lnTo>
                    <a:pt x="1294598" y="374799"/>
                  </a:lnTo>
                  <a:lnTo>
                    <a:pt x="1324372" y="337754"/>
                  </a:lnTo>
                  <a:lnTo>
                    <a:pt x="1345666" y="294645"/>
                  </a:lnTo>
                  <a:lnTo>
                    <a:pt x="1355569" y="257677"/>
                  </a:lnTo>
                  <a:lnTo>
                    <a:pt x="1358900" y="219557"/>
                  </a:lnTo>
                  <a:lnTo>
                    <a:pt x="1358064" y="200401"/>
                  </a:lnTo>
                  <a:lnTo>
                    <a:pt x="1351431" y="162746"/>
                  </a:lnTo>
                  <a:lnTo>
                    <a:pt x="1324372" y="101353"/>
                  </a:lnTo>
                  <a:lnTo>
                    <a:pt x="1294598" y="64309"/>
                  </a:lnTo>
                  <a:lnTo>
                    <a:pt x="1257553" y="34538"/>
                  </a:lnTo>
                  <a:lnTo>
                    <a:pt x="1214450" y="13246"/>
                  </a:lnTo>
                  <a:lnTo>
                    <a:pt x="1140372" y="1655"/>
                  </a:lnTo>
                  <a:lnTo>
                    <a:pt x="1088104" y="206"/>
                  </a:lnTo>
                  <a:lnTo>
                    <a:pt x="1023289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75514" y="3627983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335622" y="0"/>
                  </a:moveTo>
                  <a:lnTo>
                    <a:pt x="1023289" y="0"/>
                  </a:lnTo>
                  <a:lnTo>
                    <a:pt x="1088104" y="206"/>
                  </a:lnTo>
                  <a:lnTo>
                    <a:pt x="1140372" y="1655"/>
                  </a:lnTo>
                  <a:lnTo>
                    <a:pt x="1181889" y="5588"/>
                  </a:lnTo>
                  <a:lnTo>
                    <a:pt x="1257553" y="34538"/>
                  </a:lnTo>
                  <a:lnTo>
                    <a:pt x="1294598" y="64309"/>
                  </a:lnTo>
                  <a:lnTo>
                    <a:pt x="1324372" y="101353"/>
                  </a:lnTo>
                  <a:lnTo>
                    <a:pt x="1345666" y="144462"/>
                  </a:lnTo>
                  <a:lnTo>
                    <a:pt x="1355569" y="181429"/>
                  </a:lnTo>
                  <a:lnTo>
                    <a:pt x="1358900" y="219557"/>
                  </a:lnTo>
                  <a:lnTo>
                    <a:pt x="1358064" y="238712"/>
                  </a:lnTo>
                  <a:lnTo>
                    <a:pt x="1351431" y="276361"/>
                  </a:lnTo>
                  <a:lnTo>
                    <a:pt x="1324372" y="337754"/>
                  </a:lnTo>
                  <a:lnTo>
                    <a:pt x="1294598" y="374801"/>
                  </a:lnTo>
                  <a:lnTo>
                    <a:pt x="1257553" y="404575"/>
                  </a:lnTo>
                  <a:lnTo>
                    <a:pt x="1214450" y="425866"/>
                  </a:lnTo>
                  <a:lnTo>
                    <a:pt x="1140372" y="437452"/>
                  </a:lnTo>
                  <a:lnTo>
                    <a:pt x="1088104" y="438900"/>
                  </a:lnTo>
                  <a:lnTo>
                    <a:pt x="1023289" y="439107"/>
                  </a:lnTo>
                  <a:lnTo>
                    <a:pt x="335622" y="439107"/>
                  </a:lnTo>
                  <a:lnTo>
                    <a:pt x="270806" y="438900"/>
                  </a:lnTo>
                  <a:lnTo>
                    <a:pt x="218535" y="437452"/>
                  </a:lnTo>
                  <a:lnTo>
                    <a:pt x="177017" y="433521"/>
                  </a:lnTo>
                  <a:lnTo>
                    <a:pt x="101353" y="404575"/>
                  </a:lnTo>
                  <a:lnTo>
                    <a:pt x="64309" y="374801"/>
                  </a:lnTo>
                  <a:lnTo>
                    <a:pt x="34538" y="337754"/>
                  </a:lnTo>
                  <a:lnTo>
                    <a:pt x="13246" y="294645"/>
                  </a:lnTo>
                  <a:lnTo>
                    <a:pt x="3336" y="257682"/>
                  </a:lnTo>
                  <a:lnTo>
                    <a:pt x="0" y="219557"/>
                  </a:lnTo>
                  <a:lnTo>
                    <a:pt x="837" y="200401"/>
                  </a:lnTo>
                  <a:lnTo>
                    <a:pt x="7479" y="162746"/>
                  </a:lnTo>
                  <a:lnTo>
                    <a:pt x="34538" y="101353"/>
                  </a:lnTo>
                  <a:lnTo>
                    <a:pt x="64309" y="64309"/>
                  </a:lnTo>
                  <a:lnTo>
                    <a:pt x="101353" y="34538"/>
                  </a:lnTo>
                  <a:lnTo>
                    <a:pt x="144462" y="13246"/>
                  </a:lnTo>
                  <a:lnTo>
                    <a:pt x="218535" y="1655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348107" y="3683858"/>
            <a:ext cx="10204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Ac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73613" y="1795680"/>
            <a:ext cx="5821045" cy="3120726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458470" indent="-217170">
              <a:lnSpc>
                <a:spcPct val="100000"/>
              </a:lnSpc>
              <a:spcBef>
                <a:spcPts val="835"/>
              </a:spcBef>
              <a:buChar char="•"/>
              <a:tabLst>
                <a:tab pos="457834" algn="l"/>
                <a:tab pos="458470" algn="l"/>
              </a:tabLst>
            </a:pPr>
            <a:r>
              <a:rPr sz="18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It</a:t>
            </a:r>
            <a:r>
              <a:rPr sz="18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leads</a:t>
            </a:r>
            <a:r>
              <a:rPr sz="1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18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non-linear</a:t>
            </a:r>
            <a:r>
              <a:rPr sz="18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models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  <a:p>
            <a:pPr marL="229870" indent="-217170">
              <a:lnSpc>
                <a:spcPct val="100000"/>
              </a:lnSpc>
              <a:spcBef>
                <a:spcPts val="845"/>
              </a:spcBef>
              <a:buChar char="•"/>
              <a:tabLst>
                <a:tab pos="229235" algn="l"/>
                <a:tab pos="229870" algn="l"/>
              </a:tabLst>
            </a:pP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Stack</a:t>
            </a:r>
            <a:r>
              <a:rPr sz="21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multiple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hidden</a:t>
            </a:r>
            <a:r>
              <a:rPr sz="21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2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layers</a:t>
            </a:r>
            <a:endParaRPr sz="2100" dirty="0">
              <a:latin typeface="Times New Roman" panose="02020603050405020304" pitchFamily="18" charset="0"/>
              <a:cs typeface="Roboto Lt"/>
            </a:endParaRPr>
          </a:p>
          <a:p>
            <a:pPr marL="229870">
              <a:lnSpc>
                <a:spcPct val="100000"/>
              </a:lnSpc>
              <a:spcBef>
                <a:spcPts val="359"/>
              </a:spcBef>
            </a:pPr>
            <a:r>
              <a:rPr sz="21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(dense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+</a:t>
            </a:r>
            <a:r>
              <a:rPr sz="21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activation)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1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get </a:t>
            </a:r>
            <a:r>
              <a:rPr sz="21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deeper</a:t>
            </a:r>
            <a:r>
              <a:rPr sz="21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models</a:t>
            </a:r>
            <a:endParaRPr sz="2100" dirty="0">
              <a:latin typeface="Times New Roman" panose="02020603050405020304" pitchFamily="18" charset="0"/>
              <a:cs typeface="Roboto Lt"/>
            </a:endParaRPr>
          </a:p>
          <a:p>
            <a:pPr marL="229870" indent="-217170">
              <a:lnSpc>
                <a:spcPct val="100000"/>
              </a:lnSpc>
              <a:spcBef>
                <a:spcPts val="1120"/>
              </a:spcBef>
              <a:buChar char="•"/>
              <a:tabLst>
                <a:tab pos="229235" algn="l"/>
                <a:tab pos="229870" algn="l"/>
              </a:tabLst>
            </a:pPr>
            <a:r>
              <a:rPr sz="2100" spc="-3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Hyper-parameters:</a:t>
            </a:r>
            <a:endParaRPr sz="2100" dirty="0">
              <a:latin typeface="Times New Roman" panose="02020603050405020304" pitchFamily="18" charset="0"/>
              <a:cs typeface="Roboto Lt"/>
            </a:endParaRPr>
          </a:p>
          <a:p>
            <a:pPr marL="229870">
              <a:lnSpc>
                <a:spcPct val="100000"/>
              </a:lnSpc>
              <a:spcBef>
                <a:spcPts val="359"/>
              </a:spcBef>
            </a:pPr>
            <a:r>
              <a:rPr sz="2100" spc="-9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#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hidden</a:t>
            </a:r>
            <a:r>
              <a:rPr sz="21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layers,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9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#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outputs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each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hidden</a:t>
            </a:r>
            <a:r>
              <a:rPr sz="21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2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</a:t>
            </a:r>
            <a:endParaRPr sz="2100" dirty="0">
              <a:latin typeface="Times New Roman" panose="02020603050405020304" pitchFamily="18" charset="0"/>
              <a:cs typeface="Roboto Lt"/>
            </a:endParaRPr>
          </a:p>
          <a:p>
            <a:pPr marL="229870" indent="-217170">
              <a:lnSpc>
                <a:spcPct val="100000"/>
              </a:lnSpc>
              <a:spcBef>
                <a:spcPts val="1120"/>
              </a:spcBef>
              <a:buChar char="•"/>
              <a:tabLst>
                <a:tab pos="229235" algn="l"/>
                <a:tab pos="229870" algn="l"/>
              </a:tabLst>
            </a:pPr>
            <a:r>
              <a:rPr sz="2100" spc="-2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Universal</a:t>
            </a:r>
            <a:r>
              <a:rPr sz="21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approximation</a:t>
            </a:r>
            <a:r>
              <a:rPr sz="21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1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theorem</a:t>
            </a:r>
            <a:endParaRPr lang="en-US" sz="2100" spc="-15" dirty="0">
              <a:solidFill>
                <a:srgbClr val="1D1D1D"/>
              </a:solidFill>
              <a:latin typeface="Times New Roman" panose="02020603050405020304" pitchFamily="18" charset="0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  <a:tabLst>
                <a:tab pos="229235" algn="l"/>
                <a:tab pos="229870" algn="l"/>
              </a:tabLst>
            </a:pP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（一个包含足够多隐层神经元的多层前馈网络，能以任意精度逼近任意预定的连续函数</a:t>
            </a:r>
            <a:r>
              <a:rPr lang="zh-CN" altLang="en-US" sz="1600" b="0" i="0" spc="-15" dirty="0">
                <a:solidFill>
                  <a:srgbClr val="1D1D1D"/>
                </a:solidFill>
                <a:effectLst/>
                <a:latin typeface="Times New Roman" panose="02020603050405020304" pitchFamily="18" charset="0"/>
              </a:rPr>
              <a:t>）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476073" y="2392042"/>
            <a:ext cx="1697887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Times New Roman" panose="02020603050405020304" pitchFamily="18" charset="0"/>
                <a:cs typeface="Roboto Lt"/>
              </a:rPr>
              <a:t>MLP with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 pitchFamily="18" charset="0"/>
                <a:cs typeface="Roboto Lt"/>
              </a:rPr>
              <a:t>1</a:t>
            </a:r>
            <a:r>
              <a:rPr sz="1200" spc="-4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Roboto Lt"/>
              </a:rPr>
              <a:t>hidden</a:t>
            </a:r>
            <a:r>
              <a:rPr lang="en-US" sz="1200" spc="-4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200" spc="-15" dirty="0">
                <a:latin typeface="Times New Roman" panose="02020603050405020304" pitchFamily="18" charset="0"/>
                <a:cs typeface="Roboto Lt"/>
              </a:rPr>
              <a:t>layer</a:t>
            </a:r>
            <a:endParaRPr sz="1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4CA86CE-5D66-443A-ACB8-5A41B5ECB03B}"/>
              </a:ext>
            </a:extLst>
          </p:cNvPr>
          <p:cNvSpPr txBox="1"/>
          <p:nvPr/>
        </p:nvSpPr>
        <p:spPr>
          <a:xfrm>
            <a:off x="303584" y="1559113"/>
            <a:ext cx="482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8470" marR="0" lvl="0" indent="-217170" algn="l" defTabSz="457200" rtl="0" eaLnBrk="1" fontAlgn="auto" latinLnBrk="0" hangingPunct="1">
              <a:lnSpc>
                <a:spcPct val="100000"/>
              </a:lnSpc>
              <a:spcBef>
                <a:spcPts val="83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57834" algn="l"/>
                <a:tab pos="458470" algn="l"/>
              </a:tabLst>
              <a:defRPr/>
            </a:pPr>
            <a:r>
              <a:rPr kumimoji="0" lang="en-US" altLang="zh-CN" sz="1800" b="0" i="0" u="none" strike="noStrike" kern="1200" cap="none" spc="-1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Roboto Lt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782D5F-AB38-4A09-9497-5B4F3EDBB3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84899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5" dirty="0"/>
              <a:t>o</a:t>
            </a:r>
            <a:r>
              <a:rPr dirty="0"/>
              <a:t>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3612" y="826820"/>
            <a:ext cx="4579387" cy="99060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MLP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1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hidden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layer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241300" indent="-228600">
              <a:lnSpc>
                <a:spcPct val="100000"/>
              </a:lnSpc>
              <a:spcBef>
                <a:spcPts val="11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Hyperparameter:</a:t>
            </a:r>
            <a:r>
              <a:rPr sz="2200" spc="-6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num_hiddens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9975" y="2785846"/>
            <a:ext cx="6637020" cy="228600"/>
          </a:xfrm>
          <a:custGeom>
            <a:avLst/>
            <a:gdLst/>
            <a:ahLst/>
            <a:cxnLst/>
            <a:rect l="l" t="t" r="r" b="b"/>
            <a:pathLst>
              <a:path w="6637020" h="228600">
                <a:moveTo>
                  <a:pt x="6636766" y="0"/>
                </a:moveTo>
                <a:lnTo>
                  <a:pt x="0" y="0"/>
                </a:lnTo>
                <a:lnTo>
                  <a:pt x="0" y="228600"/>
                </a:lnTo>
                <a:lnTo>
                  <a:pt x="6636766" y="228600"/>
                </a:lnTo>
                <a:lnTo>
                  <a:pt x="66367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9975" y="3243046"/>
            <a:ext cx="6744334" cy="228600"/>
          </a:xfrm>
          <a:custGeom>
            <a:avLst/>
            <a:gdLst/>
            <a:ahLst/>
            <a:cxnLst/>
            <a:rect l="l" t="t" r="r" b="b"/>
            <a:pathLst>
              <a:path w="6744334" h="228600">
                <a:moveTo>
                  <a:pt x="6743814" y="0"/>
                </a:moveTo>
                <a:lnTo>
                  <a:pt x="0" y="0"/>
                </a:lnTo>
                <a:lnTo>
                  <a:pt x="0" y="228600"/>
                </a:lnTo>
                <a:lnTo>
                  <a:pt x="6743814" y="228600"/>
                </a:lnTo>
                <a:lnTo>
                  <a:pt x="67438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7275" y="2055571"/>
            <a:ext cx="7585709" cy="27120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400" i="1" dirty="0">
                <a:solidFill>
                  <a:srgbClr val="0000FF"/>
                </a:solidFill>
                <a:latin typeface="Courier New"/>
                <a:cs typeface="Courier New"/>
              </a:rPr>
              <a:t>def</a:t>
            </a:r>
            <a:r>
              <a:rPr sz="1400" i="1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795E26"/>
                </a:solidFill>
                <a:latin typeface="Courier New"/>
                <a:cs typeface="Courier New"/>
              </a:rPr>
              <a:t>relu</a:t>
            </a:r>
            <a:r>
              <a:rPr sz="1400" i="1" dirty="0">
                <a:latin typeface="Courier New"/>
                <a:cs typeface="Courier New"/>
              </a:rPr>
              <a:t>(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X</a:t>
            </a:r>
            <a:r>
              <a:rPr sz="1400" i="1" dirty="0">
                <a:latin typeface="Courier New"/>
                <a:cs typeface="Courier New"/>
              </a:rPr>
              <a:t>):</a:t>
            </a:r>
            <a:endParaRPr sz="1400" dirty="0">
              <a:latin typeface="Courier New"/>
              <a:cs typeface="Courier New"/>
            </a:endParaRPr>
          </a:p>
          <a:p>
            <a:pPr marL="440690">
              <a:lnSpc>
                <a:spcPct val="100000"/>
              </a:lnSpc>
              <a:spcBef>
                <a:spcPts val="120"/>
              </a:spcBef>
            </a:pPr>
            <a:r>
              <a:rPr sz="1400" i="1" dirty="0">
                <a:solidFill>
                  <a:srgbClr val="AF00DB"/>
                </a:solidFill>
                <a:latin typeface="Courier New"/>
                <a:cs typeface="Courier New"/>
              </a:rPr>
              <a:t>return</a:t>
            </a:r>
            <a:r>
              <a:rPr sz="1400" i="1" spc="-30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400" i="1" dirty="0">
                <a:latin typeface="Courier New"/>
                <a:cs typeface="Courier New"/>
              </a:rPr>
              <a:t>.max(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X</a:t>
            </a:r>
            <a:r>
              <a:rPr sz="1400" i="1" dirty="0">
                <a:latin typeface="Courier New"/>
                <a:cs typeface="Courier New"/>
              </a:rPr>
              <a:t>,</a:t>
            </a:r>
            <a:r>
              <a:rPr sz="1400" i="1" spc="-2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98658"/>
                </a:solidFill>
                <a:latin typeface="Courier New"/>
                <a:cs typeface="Courier New"/>
              </a:rPr>
              <a:t>0</a:t>
            </a:r>
            <a:r>
              <a:rPr sz="1400" i="1" dirty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 dirty="0">
              <a:latin typeface="Courier New"/>
              <a:cs typeface="Courier New"/>
            </a:endParaRPr>
          </a:p>
          <a:p>
            <a:pPr marL="12700" marR="928369">
              <a:lnSpc>
                <a:spcPct val="107100"/>
              </a:lnSpc>
              <a:spcBef>
                <a:spcPts val="5"/>
              </a:spcBef>
            </a:pP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W1</a:t>
            </a:r>
            <a:r>
              <a:rPr sz="1400" i="1" spc="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=</a:t>
            </a:r>
            <a:r>
              <a:rPr sz="1400" i="1" spc="10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nn.Parameter(</a:t>
            </a:r>
            <a:r>
              <a:rPr sz="14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400" i="1" dirty="0">
                <a:latin typeface="Courier New"/>
                <a:cs typeface="Courier New"/>
              </a:rPr>
              <a:t>.randn(num_inputs,</a:t>
            </a:r>
            <a:r>
              <a:rPr sz="1400" i="1" spc="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num_hiddens)</a:t>
            </a:r>
            <a:r>
              <a:rPr sz="1400" i="1" spc="10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*</a:t>
            </a:r>
            <a:r>
              <a:rPr sz="1400" i="1" spc="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98658"/>
                </a:solidFill>
                <a:latin typeface="Courier New"/>
                <a:cs typeface="Courier New"/>
              </a:rPr>
              <a:t>0.01</a:t>
            </a:r>
            <a:r>
              <a:rPr sz="1400" i="1" dirty="0">
                <a:latin typeface="Courier New"/>
                <a:cs typeface="Courier New"/>
              </a:rPr>
              <a:t>) </a:t>
            </a:r>
            <a:r>
              <a:rPr sz="1400" i="1" spc="-82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b1 </a:t>
            </a:r>
            <a:r>
              <a:rPr sz="1400" i="1" dirty="0">
                <a:latin typeface="Courier New"/>
                <a:cs typeface="Courier New"/>
              </a:rPr>
              <a:t>=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nn.Parameter(</a:t>
            </a:r>
            <a:r>
              <a:rPr sz="14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400" i="1" dirty="0">
                <a:latin typeface="Courier New"/>
                <a:cs typeface="Courier New"/>
              </a:rPr>
              <a:t>.zeros(num_hiddens))</a:t>
            </a:r>
            <a:endParaRPr sz="1400" dirty="0">
              <a:latin typeface="Courier New"/>
              <a:cs typeface="Courier New"/>
            </a:endParaRPr>
          </a:p>
          <a:p>
            <a:pPr marL="12700" marR="821055">
              <a:lnSpc>
                <a:spcPct val="107100"/>
              </a:lnSpc>
            </a:pP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W2</a:t>
            </a:r>
            <a:r>
              <a:rPr sz="1400" i="1" spc="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=</a:t>
            </a:r>
            <a:r>
              <a:rPr sz="1400" i="1" spc="10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nn.Parameter(</a:t>
            </a:r>
            <a:r>
              <a:rPr sz="14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400" i="1" dirty="0">
                <a:latin typeface="Courier New"/>
                <a:cs typeface="Courier New"/>
              </a:rPr>
              <a:t>.randn(num_hiddens,</a:t>
            </a:r>
            <a:r>
              <a:rPr sz="1400" i="1" spc="10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num_outputs)</a:t>
            </a:r>
            <a:r>
              <a:rPr sz="1400" i="1" spc="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*</a:t>
            </a:r>
            <a:r>
              <a:rPr sz="1400" i="1" spc="10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98658"/>
                </a:solidFill>
                <a:latin typeface="Courier New"/>
                <a:cs typeface="Courier New"/>
              </a:rPr>
              <a:t>0.01</a:t>
            </a:r>
            <a:r>
              <a:rPr sz="1400" i="1" dirty="0">
                <a:latin typeface="Courier New"/>
                <a:cs typeface="Courier New"/>
              </a:rPr>
              <a:t>) </a:t>
            </a:r>
            <a:r>
              <a:rPr sz="1400" i="1" spc="-82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b2 </a:t>
            </a:r>
            <a:r>
              <a:rPr sz="1400" i="1" dirty="0">
                <a:latin typeface="Courier New"/>
                <a:cs typeface="Courier New"/>
              </a:rPr>
              <a:t>=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nn.Parameter(</a:t>
            </a:r>
            <a:r>
              <a:rPr sz="14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400" i="1" dirty="0">
                <a:latin typeface="Courier New"/>
                <a:cs typeface="Courier New"/>
              </a:rPr>
              <a:t>.zeros(num_outputs))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 dirty="0">
              <a:latin typeface="Courier New"/>
              <a:cs typeface="Courier New"/>
            </a:endParaRPr>
          </a:p>
          <a:p>
            <a:pPr marL="12700" marR="5316855">
              <a:lnSpc>
                <a:spcPct val="107100"/>
              </a:lnSpc>
            </a:pP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H</a:t>
            </a:r>
            <a:r>
              <a:rPr sz="1400" i="1" spc="-1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=</a:t>
            </a:r>
            <a:r>
              <a:rPr sz="1400" i="1" spc="-10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795E26"/>
                </a:solidFill>
                <a:latin typeface="Courier New"/>
                <a:cs typeface="Courier New"/>
              </a:rPr>
              <a:t>relu</a:t>
            </a:r>
            <a:r>
              <a:rPr sz="1400" i="1" dirty="0">
                <a:latin typeface="Courier New"/>
                <a:cs typeface="Courier New"/>
              </a:rPr>
              <a:t>(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400" i="1" spc="-10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@</a:t>
            </a:r>
            <a:r>
              <a:rPr sz="1400" i="1" spc="-1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W1</a:t>
            </a:r>
            <a:r>
              <a:rPr sz="1400" i="1" spc="-10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+</a:t>
            </a:r>
            <a:r>
              <a:rPr sz="1400" i="1" spc="-10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b1</a:t>
            </a:r>
            <a:r>
              <a:rPr sz="1400" i="1" dirty="0">
                <a:latin typeface="Courier New"/>
                <a:cs typeface="Courier New"/>
              </a:rPr>
              <a:t>) </a:t>
            </a:r>
            <a:r>
              <a:rPr sz="1400" i="1" spc="-82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400" i="1" spc="-10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=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H</a:t>
            </a:r>
            <a:r>
              <a:rPr sz="1400" i="1" spc="-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@</a:t>
            </a:r>
            <a:r>
              <a:rPr sz="1400" i="1" spc="-10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W2</a:t>
            </a:r>
            <a:r>
              <a:rPr sz="1400" i="1" spc="-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+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b2</a:t>
            </a:r>
            <a:endParaRPr sz="1400" dirty="0">
              <a:latin typeface="Courier New"/>
              <a:cs typeface="Courier New"/>
            </a:endParaRPr>
          </a:p>
          <a:p>
            <a:pPr marL="4356735">
              <a:lnSpc>
                <a:spcPts val="1510"/>
              </a:lnSpc>
            </a:pPr>
            <a:r>
              <a:rPr sz="1400" spc="-5" dirty="0">
                <a:latin typeface="Times New Roman" panose="02020603050405020304" pitchFamily="18" charset="0"/>
                <a:cs typeface="Roboto Lt"/>
              </a:rPr>
              <a:t>Full</a:t>
            </a:r>
            <a:r>
              <a:rPr sz="1400" spc="-3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Roboto Lt"/>
              </a:rPr>
              <a:t>code:</a:t>
            </a:r>
            <a:r>
              <a:rPr sz="1400" spc="-3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400" u="sng" spc="-1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http://d2l.ai/chapter_multilayer-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  <a:p>
            <a:pPr marL="4356735">
              <a:lnSpc>
                <a:spcPts val="1639"/>
              </a:lnSpc>
            </a:pPr>
            <a:r>
              <a:rPr sz="1400" u="sng" spc="-1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perceptrons/mlp-scratch.html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923D0F-60AD-49F4-A904-06783E94E4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4859" y="114688"/>
            <a:ext cx="424172" cy="4882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72602" y="2245220"/>
            <a:ext cx="1245870" cy="2898775"/>
          </a:xfrm>
          <a:custGeom>
            <a:avLst/>
            <a:gdLst/>
            <a:ahLst/>
            <a:cxnLst/>
            <a:rect l="l" t="t" r="r" b="b"/>
            <a:pathLst>
              <a:path w="1245870" h="2898775">
                <a:moveTo>
                  <a:pt x="0" y="2898279"/>
                </a:moveTo>
                <a:lnTo>
                  <a:pt x="1245621" y="0"/>
                </a:lnTo>
              </a:path>
            </a:pathLst>
          </a:custGeom>
          <a:ln w="3175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4780" y="156502"/>
                <a:ext cx="5117465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2376805" algn="l"/>
                  </a:tabLst>
                </a:pPr>
                <a:r>
                  <a:rPr lang="en-US" spc="-20" dirty="0"/>
                  <a:t>Dense</a:t>
                </a:r>
                <a:r>
                  <a:rPr lang="en-US" dirty="0"/>
                  <a:t> </a:t>
                </a:r>
                <a:r>
                  <a:rPr lang="en-US" spc="-40" dirty="0"/>
                  <a:t>layer </a:t>
                </a:r>
                <a14:m>
                  <m:oMath xmlns:m="http://schemas.openxmlformats.org/officeDocument/2006/math">
                    <m:r>
                      <a:rPr lang="en-US" altLang="zh-CN" b="0" i="1" spc="-4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pc="-25" dirty="0"/>
                  <a:t> Convolution</a:t>
                </a:r>
                <a:r>
                  <a:rPr lang="en-US" spc="-70" dirty="0"/>
                  <a:t> </a:t>
                </a:r>
                <a:r>
                  <a:rPr lang="en-US" spc="-40" dirty="0"/>
                  <a:t>layer</a:t>
                </a:r>
                <a:endParaRPr spc="-40" dirty="0"/>
              </a:p>
            </p:txBody>
          </p:sp>
        </mc:Choice>
        <mc:Fallback xmlns="">
          <p:sp>
            <p:nvSpPr>
              <p:cNvPr id="4" name="object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4780" y="156502"/>
                <a:ext cx="5117465" cy="443711"/>
              </a:xfrm>
              <a:prstGeom prst="rect">
                <a:avLst/>
              </a:prstGeom>
              <a:blipFill>
                <a:blip r:embed="rId3"/>
                <a:stretch>
                  <a:fillRect l="-3929" t="-22222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373613" y="943584"/>
                <a:ext cx="8128634" cy="997585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94945" marR="5080" indent="-182880">
                  <a:lnSpc>
                    <a:spcPct val="114300"/>
                  </a:lnSpc>
                  <a:spcBef>
                    <a:spcPts val="95"/>
                  </a:spcBef>
                  <a:buChar char="•"/>
                  <a:tabLst>
                    <a:tab pos="195580" algn="l"/>
                  </a:tabLst>
                </a:pPr>
                <a:r>
                  <a:rPr lang="en-US" sz="175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Learn</a:t>
                </a:r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ImageNet</a:t>
                </a:r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(300</a:t>
                </a:r>
                <a14:m>
                  <m:oMath xmlns:m="http://schemas.openxmlformats.org/officeDocument/2006/math">
                    <m:r>
                      <a:rPr lang="en-US" altLang="zh-CN" sz="1750" b="0" i="1" spc="5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×</m:t>
                    </m:r>
                  </m:oMath>
                </a14:m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300 </a:t>
                </a:r>
                <a:r>
                  <a:rPr lang="en-US" sz="17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images</a:t>
                </a:r>
                <a:r>
                  <a:rPr lang="en-US" sz="175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with</a:t>
                </a:r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spc="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1K</a:t>
                </a:r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classes)</a:t>
                </a:r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by</a:t>
                </a:r>
                <a:r>
                  <a:rPr lang="en-US" sz="175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MLP</a:t>
                </a:r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with</a:t>
                </a:r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lang="en-US" sz="175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single</a:t>
                </a:r>
                <a:r>
                  <a:rPr lang="en-US" sz="17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hidden </a:t>
                </a:r>
                <a:r>
                  <a:rPr lang="en-US" sz="1750" spc="-409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layer</a:t>
                </a:r>
                <a:r>
                  <a:rPr lang="en-US" sz="175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with</a:t>
                </a:r>
                <a:r>
                  <a:rPr lang="en-US" sz="17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10K</a:t>
                </a:r>
                <a:r>
                  <a:rPr lang="en-US" sz="175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7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outputs</a:t>
                </a:r>
                <a:endParaRPr lang="en-US" sz="1750" dirty="0">
                  <a:latin typeface="Times New Roman" panose="02020603050405020304" pitchFamily="18" charset="0"/>
                  <a:cs typeface="Roboto Lt"/>
                </a:endParaRPr>
              </a:p>
              <a:p>
                <a:pPr marL="424180" lvl="1" indent="-182880">
                  <a:lnSpc>
                    <a:spcPct val="100000"/>
                  </a:lnSpc>
                  <a:spcBef>
                    <a:spcPts val="1050"/>
                  </a:spcBef>
                  <a:buChar char="•"/>
                  <a:tabLst>
                    <a:tab pos="424180" algn="l"/>
                  </a:tabLst>
                </a:pPr>
                <a:r>
                  <a:rPr lang="en-US" sz="15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It 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leads 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 </a:t>
                </a:r>
                <a:r>
                  <a:rPr lang="en-US" sz="15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1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billion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learnable parameters, </a:t>
                </a:r>
                <a:r>
                  <a:rPr lang="en-US" sz="1500" spc="-3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that’s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too</a:t>
                </a:r>
                <a:r>
                  <a:rPr lang="en-US" sz="15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big!</a:t>
                </a:r>
                <a:endParaRPr sz="15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13" y="943584"/>
                <a:ext cx="8128634" cy="997585"/>
              </a:xfrm>
              <a:prstGeom prst="rect">
                <a:avLst/>
              </a:prstGeom>
              <a:blipFill>
                <a:blip r:embed="rId4"/>
                <a:stretch>
                  <a:fillRect l="-1349" t="-3681" r="-975" b="-1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6896100" y="1993540"/>
            <a:ext cx="230568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92350" algn="l"/>
              </a:tabLst>
            </a:pPr>
            <a:r>
              <a:rPr sz="1500" u="sng" spc="5" dirty="0">
                <a:solidFill>
                  <a:srgbClr val="1D1D1D"/>
                </a:solidFill>
                <a:uFill>
                  <a:solidFill>
                    <a:srgbClr val="EEEEEE"/>
                  </a:solidFill>
                </a:uFill>
                <a:latin typeface="Times New Roman"/>
                <a:cs typeface="Times New Roman"/>
              </a:rPr>
              <a:t> 	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613" y="1917047"/>
            <a:ext cx="5798587" cy="258445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424180" indent="-182880">
              <a:lnSpc>
                <a:spcPct val="100000"/>
              </a:lnSpc>
              <a:spcBef>
                <a:spcPts val="720"/>
              </a:spcBef>
              <a:buChar char="•"/>
              <a:tabLst>
                <a:tab pos="424180" algn="l"/>
              </a:tabLst>
            </a:pPr>
            <a:r>
              <a:rPr sz="15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Fully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connected: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an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output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is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 weighted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sum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over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all inputs</a:t>
            </a:r>
            <a:endParaRPr sz="1500" dirty="0">
              <a:latin typeface="Times New Roman" panose="02020603050405020304" pitchFamily="18" charset="0"/>
              <a:cs typeface="Roboto Lt"/>
            </a:endParaRPr>
          </a:p>
          <a:p>
            <a:pPr marL="195580" indent="-182880">
              <a:lnSpc>
                <a:spcPct val="100000"/>
              </a:lnSpc>
              <a:spcBef>
                <a:spcPts val="710"/>
              </a:spcBef>
              <a:buChar char="•"/>
              <a:tabLst>
                <a:tab pos="195580" algn="l"/>
              </a:tabLst>
            </a:pPr>
            <a:r>
              <a:rPr sz="17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Recognize</a:t>
            </a:r>
            <a:r>
              <a:rPr sz="175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7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objects</a:t>
            </a:r>
            <a:r>
              <a:rPr sz="175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in</a:t>
            </a:r>
            <a:r>
              <a:rPr sz="17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7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images</a:t>
            </a:r>
            <a:endParaRPr sz="1750" dirty="0">
              <a:latin typeface="Times New Roman" panose="02020603050405020304" pitchFamily="18" charset="0"/>
              <a:cs typeface="Roboto Lt"/>
            </a:endParaRPr>
          </a:p>
          <a:p>
            <a:pPr marL="423545" marR="1882139" lvl="1" indent="-182880">
              <a:lnSpc>
                <a:spcPct val="110000"/>
              </a:lnSpc>
              <a:spcBef>
                <a:spcPts val="869"/>
              </a:spcBef>
              <a:buClr>
                <a:srgbClr val="1D1D1D"/>
              </a:buClr>
              <a:buFont typeface="Roboto Lt"/>
              <a:buChar char="•"/>
              <a:tabLst>
                <a:tab pos="424180" algn="l"/>
              </a:tabLst>
            </a:pPr>
            <a:r>
              <a:rPr sz="1500" spc="-15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r>
              <a:rPr sz="1500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10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invariance</a:t>
            </a:r>
            <a:r>
              <a:rPr sz="15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:</a:t>
            </a:r>
            <a:r>
              <a:rPr sz="15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similar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output </a:t>
            </a:r>
            <a:r>
              <a:rPr sz="1500" spc="-3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</a:t>
            </a:r>
            <a:r>
              <a:rPr sz="15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matter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where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15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object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is</a:t>
            </a:r>
            <a:endParaRPr sz="1500" dirty="0">
              <a:latin typeface="Times New Roman" panose="02020603050405020304" pitchFamily="18" charset="0"/>
              <a:cs typeface="Roboto Lt"/>
            </a:endParaRPr>
          </a:p>
          <a:p>
            <a:pPr marL="424180" marR="2137410" lvl="1" indent="-183515">
              <a:lnSpc>
                <a:spcPct val="110000"/>
              </a:lnSpc>
              <a:spcBef>
                <a:spcPts val="459"/>
              </a:spcBef>
              <a:buClr>
                <a:srgbClr val="1D1D1D"/>
              </a:buClr>
              <a:buFont typeface="Roboto Lt"/>
              <a:buChar char="•"/>
              <a:tabLst>
                <a:tab pos="424180" algn="l"/>
              </a:tabLst>
            </a:pPr>
            <a:r>
              <a:rPr sz="1500" spc="-10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Locality</a:t>
            </a:r>
            <a:r>
              <a:rPr sz="15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: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pixels are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more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related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</a:t>
            </a:r>
            <a:r>
              <a:rPr sz="1500" spc="-3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near</a:t>
            </a:r>
            <a:r>
              <a:rPr sz="15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neighbors</a:t>
            </a:r>
            <a:endParaRPr sz="1500" dirty="0">
              <a:latin typeface="Times New Roman" panose="02020603050405020304" pitchFamily="18" charset="0"/>
              <a:cs typeface="Roboto Lt"/>
            </a:endParaRPr>
          </a:p>
          <a:p>
            <a:pPr marL="195580" indent="-182880">
              <a:lnSpc>
                <a:spcPct val="100000"/>
              </a:lnSpc>
              <a:spcBef>
                <a:spcPts val="715"/>
              </a:spcBef>
              <a:buChar char="•"/>
              <a:tabLst>
                <a:tab pos="195580" algn="l"/>
              </a:tabLst>
            </a:pPr>
            <a:r>
              <a:rPr sz="17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Build </a:t>
            </a:r>
            <a:r>
              <a:rPr sz="17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17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7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prior</a:t>
            </a:r>
            <a:r>
              <a:rPr sz="17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7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knowledge</a:t>
            </a:r>
            <a:r>
              <a:rPr sz="17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75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into</a:t>
            </a:r>
            <a:r>
              <a:rPr sz="17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7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17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7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</a:t>
            </a:r>
            <a:r>
              <a:rPr sz="17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structure</a:t>
            </a:r>
            <a:endParaRPr sz="1750" dirty="0">
              <a:latin typeface="Times New Roman" panose="02020603050405020304" pitchFamily="18" charset="0"/>
              <a:cs typeface="Roboto Lt"/>
            </a:endParaRPr>
          </a:p>
          <a:p>
            <a:pPr marL="424180" lvl="1" indent="-182880">
              <a:lnSpc>
                <a:spcPct val="100000"/>
              </a:lnSpc>
              <a:spcBef>
                <a:spcPts val="1045"/>
              </a:spcBef>
              <a:buChar char="•"/>
              <a:tabLst>
                <a:tab pos="424180" algn="l"/>
              </a:tabLst>
            </a:pP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Achieve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same model 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capacity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 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less </a:t>
            </a:r>
            <a:r>
              <a:rPr sz="1500" spc="-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#</a:t>
            </a:r>
            <a:r>
              <a:rPr sz="15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params</a:t>
            </a:r>
            <a:endParaRPr sz="1500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26150" y="2543622"/>
            <a:ext cx="3015361" cy="1892566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58E3FF-5C88-44C5-BEFF-D87B8E2F15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39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3791585" cy="4521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/>
              <a:t>Types</a:t>
            </a:r>
            <a:r>
              <a:rPr spc="-25"/>
              <a:t> </a:t>
            </a:r>
            <a:r>
              <a:rPr spc="25"/>
              <a:t>of</a:t>
            </a:r>
            <a:r>
              <a:rPr spc="-25"/>
              <a:t> </a:t>
            </a:r>
            <a:r>
              <a:rPr spc="-15"/>
              <a:t>ML</a:t>
            </a:r>
            <a:r>
              <a:rPr spc="-25"/>
              <a:t> </a:t>
            </a:r>
            <a:r>
              <a:rPr spc="-15"/>
              <a:t>Algorithms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C14A258A-78A9-2F3F-5E49-288F09EB4E90}"/>
              </a:ext>
            </a:extLst>
          </p:cNvPr>
          <p:cNvSpPr txBox="1"/>
          <p:nvPr/>
        </p:nvSpPr>
        <p:spPr>
          <a:xfrm>
            <a:off x="3211737" y="1365958"/>
            <a:ext cx="5028565" cy="125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98755" indent="-228600">
              <a:lnSpc>
                <a:spcPct val="111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We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can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design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supervised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training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tasks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 </a:t>
            </a:r>
            <a:r>
              <a:rPr spc="-4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unlabeled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data</a:t>
            </a:r>
            <a:endParaRPr dirty="0">
              <a:latin typeface="Times New Roman" panose="02020603050405020304" pitchFamily="18" charset="0"/>
              <a:cs typeface="Roboto Lt"/>
            </a:endParaRPr>
          </a:p>
          <a:p>
            <a:pPr marL="977900" marR="5080" lvl="1" indent="-203200">
              <a:lnSpc>
                <a:spcPts val="1900"/>
              </a:lnSpc>
              <a:spcBef>
                <a:spcPts val="875"/>
              </a:spcBef>
              <a:buChar char="•"/>
              <a:tabLst>
                <a:tab pos="977265" algn="l"/>
                <a:tab pos="977900" algn="l"/>
              </a:tabLst>
            </a:pPr>
            <a:r>
              <a:rPr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Self-supervised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learning: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generate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labels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from </a:t>
            </a:r>
            <a:r>
              <a:rPr spc="-37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data.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E.g.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word2vec,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2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BERT</a:t>
            </a:r>
            <a:endParaRPr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57CFAECB-3E57-706C-BF10-32EE35055EFE}"/>
              </a:ext>
            </a:extLst>
          </p:cNvPr>
          <p:cNvSpPr txBox="1"/>
          <p:nvPr/>
        </p:nvSpPr>
        <p:spPr>
          <a:xfrm>
            <a:off x="3211737" y="2719789"/>
            <a:ext cx="5204460" cy="11395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77900" marR="5080" indent="-203200">
              <a:lnSpc>
                <a:spcPts val="1900"/>
              </a:lnSpc>
              <a:spcBef>
                <a:spcPts val="180"/>
              </a:spcBef>
              <a:buChar char="•"/>
              <a:tabLst>
                <a:tab pos="977265" algn="l"/>
                <a:tab pos="977900" algn="l"/>
              </a:tabLst>
            </a:pP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GAN: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generating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fake data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trivial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label from </a:t>
            </a:r>
            <a:r>
              <a:rPr spc="-37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unlabeled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data,</a:t>
            </a:r>
            <a:endParaRPr dirty="0">
              <a:latin typeface="Times New Roman" panose="02020603050405020304" pitchFamily="18" charset="0"/>
              <a:cs typeface="Roboto Lt"/>
            </a:endParaRPr>
          </a:p>
          <a:p>
            <a:pPr marL="241300" marR="305435" indent="-228600">
              <a:lnSpc>
                <a:spcPct val="111000"/>
              </a:lnSpc>
              <a:spcBef>
                <a:spcPts val="270"/>
              </a:spcBef>
              <a:buChar char="•"/>
              <a:tabLst>
                <a:tab pos="240665" algn="l"/>
                <a:tab pos="241300" algn="l"/>
              </a:tabLst>
            </a:pPr>
            <a:r>
              <a:rPr spc="-2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Training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tasks</a:t>
            </a:r>
            <a:r>
              <a:rPr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can</a:t>
            </a:r>
            <a:r>
              <a:rPr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be</a:t>
            </a:r>
            <a:r>
              <a:rPr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different</a:t>
            </a:r>
            <a:r>
              <a:rPr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from</a:t>
            </a:r>
            <a:r>
              <a:rPr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how</a:t>
            </a:r>
            <a:r>
              <a:rPr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 </a:t>
            </a:r>
            <a:r>
              <a:rPr spc="-44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evaluated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/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used.</a:t>
            </a:r>
            <a:endParaRPr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5B6232B-ACE6-9723-6B02-025295A19CB5}"/>
              </a:ext>
            </a:extLst>
          </p:cNvPr>
          <p:cNvSpPr/>
          <p:nvPr/>
        </p:nvSpPr>
        <p:spPr>
          <a:xfrm>
            <a:off x="3007400" y="1276351"/>
            <a:ext cx="45719" cy="3285544"/>
          </a:xfrm>
          <a:custGeom>
            <a:avLst/>
            <a:gdLst/>
            <a:ahLst/>
            <a:cxnLst/>
            <a:rect l="l" t="t" r="r" b="b"/>
            <a:pathLst>
              <a:path h="3095625">
                <a:moveTo>
                  <a:pt x="0" y="3095505"/>
                </a:moveTo>
                <a:lnTo>
                  <a:pt x="0" y="0"/>
                </a:lnTo>
              </a:path>
            </a:pathLst>
          </a:custGeom>
          <a:ln w="12700">
            <a:solidFill>
              <a:srgbClr val="FCB64C"/>
            </a:solidFill>
          </a:ln>
        </p:spPr>
        <p:txBody>
          <a:bodyPr wrap="square" lIns="0" tIns="0" rIns="0" bIns="0"/>
          <a:lstStyle/>
          <a:p>
            <a:endParaRPr sz="1500"/>
          </a:p>
        </p:txBody>
      </p:sp>
      <p:pic>
        <p:nvPicPr>
          <p:cNvPr id="19" name="object 6">
            <a:extLst>
              <a:ext uri="{FF2B5EF4-FFF2-40B4-BE49-F238E27FC236}">
                <a16:creationId xmlns:a16="http://schemas.microsoft.com/office/drawing/2014/main" id="{1086B752-1293-4AC8-CEE1-177FC525A36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7617" y="1380138"/>
            <a:ext cx="266700" cy="266700"/>
          </a:xfrm>
          <a:prstGeom prst="rect">
            <a:avLst/>
          </a:prstGeom>
        </p:spPr>
      </p:pic>
      <p:pic>
        <p:nvPicPr>
          <p:cNvPr id="20" name="object 7">
            <a:extLst>
              <a:ext uri="{FF2B5EF4-FFF2-40B4-BE49-F238E27FC236}">
                <a16:creationId xmlns:a16="http://schemas.microsoft.com/office/drawing/2014/main" id="{FF3066DC-BCD0-B5FA-CDC6-B704DB1F87EE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1282" y="3230490"/>
            <a:ext cx="266700" cy="266700"/>
          </a:xfrm>
          <a:prstGeom prst="rect">
            <a:avLst/>
          </a:prstGeom>
        </p:spPr>
      </p:pic>
      <p:pic>
        <p:nvPicPr>
          <p:cNvPr id="21" name="object 8">
            <a:extLst>
              <a:ext uri="{FF2B5EF4-FFF2-40B4-BE49-F238E27FC236}">
                <a16:creationId xmlns:a16="http://schemas.microsoft.com/office/drawing/2014/main" id="{1DE4EAA9-43E0-F890-9373-EBCD46020D26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1282" y="3866873"/>
            <a:ext cx="266700" cy="266700"/>
          </a:xfrm>
          <a:prstGeom prst="rect">
            <a:avLst/>
          </a:prstGeom>
        </p:spPr>
      </p:pic>
      <p:pic>
        <p:nvPicPr>
          <p:cNvPr id="22" name="object 9">
            <a:extLst>
              <a:ext uri="{FF2B5EF4-FFF2-40B4-BE49-F238E27FC236}">
                <a16:creationId xmlns:a16="http://schemas.microsoft.com/office/drawing/2014/main" id="{7EDBB132-B90A-B773-88E9-A22271766D3B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7498" y="1726639"/>
            <a:ext cx="186804" cy="266699"/>
          </a:xfrm>
          <a:prstGeom prst="rect">
            <a:avLst/>
          </a:prstGeom>
        </p:spPr>
      </p:pic>
      <p:sp>
        <p:nvSpPr>
          <p:cNvPr id="23" name="object 10">
            <a:extLst>
              <a:ext uri="{FF2B5EF4-FFF2-40B4-BE49-F238E27FC236}">
                <a16:creationId xmlns:a16="http://schemas.microsoft.com/office/drawing/2014/main" id="{FC0A5D85-006A-B1F1-0CC6-868F5301D2BE}"/>
              </a:ext>
            </a:extLst>
          </p:cNvPr>
          <p:cNvSpPr txBox="1"/>
          <p:nvPr/>
        </p:nvSpPr>
        <p:spPr>
          <a:xfrm>
            <a:off x="0" y="1144345"/>
            <a:ext cx="2370413" cy="922112"/>
          </a:xfrm>
          <a:prstGeom prst="rect">
            <a:avLst/>
          </a:prstGeom>
        </p:spPr>
        <p:txBody>
          <a:bodyPr vert="horz" wrap="square" lIns="0" tIns="55245" rIns="0" bIns="0">
            <a:spAutoFit/>
          </a:bodyPr>
          <a:lstStyle/>
          <a:p>
            <a:pPr algn="r">
              <a:lnSpc>
                <a:spcPct val="150000"/>
              </a:lnSpc>
              <a:spcBef>
                <a:spcPts val="435"/>
              </a:spcBef>
            </a:pPr>
            <a:r>
              <a:rPr sz="2000" spc="-8" dirty="0">
                <a:solidFill>
                  <a:srgbClr val="C68020"/>
                </a:solidFill>
                <a:latin typeface="Times New Roman" panose="02020603050405020304" pitchFamily="18" charset="0"/>
              </a:rPr>
              <a:t>Supervised</a:t>
            </a:r>
            <a:endParaRPr sz="2000" dirty="0">
              <a:latin typeface="Times New Roman" panose="02020603050405020304" pitchFamily="18" charset="0"/>
            </a:endParaRPr>
          </a:p>
          <a:p>
            <a:pPr marL="28575" indent="36910" algn="r">
              <a:lnSpc>
                <a:spcPct val="150000"/>
              </a:lnSpc>
            </a:pP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S</a:t>
            </a:r>
            <a:r>
              <a:rPr sz="2000" spc="-15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-71" dirty="0">
                <a:solidFill>
                  <a:srgbClr val="C68020"/>
                </a:solidFill>
                <a:latin typeface="Times New Roman" panose="02020603050405020304" pitchFamily="18" charset="0"/>
              </a:rPr>
              <a:t>mi</a:t>
            </a:r>
            <a:r>
              <a:rPr lang="en-US" sz="2000" spc="-71" dirty="0">
                <a:solidFill>
                  <a:srgbClr val="C68020"/>
                </a:solidFill>
                <a:latin typeface="Times New Roman" panose="02020603050405020304" pitchFamily="18" charset="0"/>
              </a:rPr>
              <a:t>-</a:t>
            </a: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s</a:t>
            </a:r>
            <a:r>
              <a:rPr sz="2000" spc="-15" dirty="0">
                <a:solidFill>
                  <a:srgbClr val="C68020"/>
                </a:solidFill>
                <a:latin typeface="Times New Roman" panose="02020603050405020304" pitchFamily="18" charset="0"/>
              </a:rPr>
              <a:t>u</a:t>
            </a:r>
            <a:r>
              <a:rPr sz="2000" spc="-8" dirty="0">
                <a:solidFill>
                  <a:srgbClr val="C68020"/>
                </a:solidFill>
                <a:latin typeface="Times New Roman" panose="02020603050405020304" pitchFamily="18" charset="0"/>
              </a:rPr>
              <a:t>p</a:t>
            </a:r>
            <a:r>
              <a:rPr sz="2000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4" dirty="0">
                <a:solidFill>
                  <a:srgbClr val="C68020"/>
                </a:solidFill>
                <a:latin typeface="Times New Roman" panose="02020603050405020304" pitchFamily="18" charset="0"/>
              </a:rPr>
              <a:t>r</a:t>
            </a: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vis</a:t>
            </a:r>
            <a:r>
              <a:rPr sz="2000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-4" dirty="0">
                <a:solidFill>
                  <a:srgbClr val="C68020"/>
                </a:solidFill>
                <a:latin typeface="Times New Roman" panose="02020603050405020304" pitchFamily="18" charset="0"/>
              </a:rPr>
              <a:t>d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D23F8A82-B2B2-2B50-970A-F368B04F18B3}"/>
              </a:ext>
            </a:extLst>
          </p:cNvPr>
          <p:cNvSpPr txBox="1"/>
          <p:nvPr/>
        </p:nvSpPr>
        <p:spPr>
          <a:xfrm>
            <a:off x="943170" y="3187112"/>
            <a:ext cx="1714499" cy="317395"/>
          </a:xfrm>
          <a:prstGeom prst="rect">
            <a:avLst/>
          </a:prstGeom>
        </p:spPr>
        <p:txBody>
          <a:bodyPr vert="horz" wrap="square" lIns="0" tIns="9525" rIns="0" bIns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000" spc="-30" dirty="0">
                <a:solidFill>
                  <a:srgbClr val="C68020"/>
                </a:solidFill>
                <a:latin typeface="Times New Roman" panose="02020603050405020304" pitchFamily="18" charset="0"/>
              </a:rPr>
              <a:t>U</a:t>
            </a:r>
            <a:r>
              <a:rPr sz="2000" spc="-15" dirty="0">
                <a:solidFill>
                  <a:srgbClr val="C68020"/>
                </a:solidFill>
                <a:latin typeface="Times New Roman" panose="02020603050405020304" pitchFamily="18" charset="0"/>
              </a:rPr>
              <a:t>n</a:t>
            </a: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s</a:t>
            </a:r>
            <a:r>
              <a:rPr sz="2000" spc="-15" dirty="0">
                <a:solidFill>
                  <a:srgbClr val="C68020"/>
                </a:solidFill>
                <a:latin typeface="Times New Roman" panose="02020603050405020304" pitchFamily="18" charset="0"/>
              </a:rPr>
              <a:t>u</a:t>
            </a:r>
            <a:r>
              <a:rPr sz="2000" spc="-8" dirty="0">
                <a:solidFill>
                  <a:srgbClr val="C68020"/>
                </a:solidFill>
                <a:latin typeface="Times New Roman" panose="02020603050405020304" pitchFamily="18" charset="0"/>
              </a:rPr>
              <a:t>p</a:t>
            </a:r>
            <a:r>
              <a:rPr sz="2000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4" dirty="0">
                <a:solidFill>
                  <a:srgbClr val="C68020"/>
                </a:solidFill>
                <a:latin typeface="Times New Roman" panose="02020603050405020304" pitchFamily="18" charset="0"/>
              </a:rPr>
              <a:t>r</a:t>
            </a: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vis</a:t>
            </a:r>
            <a:r>
              <a:rPr sz="2000" dirty="0">
                <a:solidFill>
                  <a:srgbClr val="C68020"/>
                </a:solidFill>
                <a:latin typeface="Times New Roman" panose="02020603050405020304" pitchFamily="18" charset="0"/>
              </a:rPr>
              <a:t>e</a:t>
            </a:r>
            <a:r>
              <a:rPr sz="2000" spc="-4" dirty="0">
                <a:solidFill>
                  <a:srgbClr val="C68020"/>
                </a:solidFill>
                <a:latin typeface="Times New Roman" panose="02020603050405020304" pitchFamily="18" charset="0"/>
              </a:rPr>
              <a:t>d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1E324268-F244-19F2-B1E9-11412FB94F77}"/>
              </a:ext>
            </a:extLst>
          </p:cNvPr>
          <p:cNvSpPr txBox="1"/>
          <p:nvPr/>
        </p:nvSpPr>
        <p:spPr>
          <a:xfrm>
            <a:off x="428129" y="3685372"/>
            <a:ext cx="1885949" cy="876522"/>
          </a:xfrm>
          <a:prstGeom prst="rect">
            <a:avLst/>
          </a:prstGeom>
        </p:spPr>
        <p:txBody>
          <a:bodyPr vert="horz" wrap="square" lIns="0" tIns="131445" rIns="0" bIns="0">
            <a:spAutoFit/>
          </a:bodyPr>
          <a:lstStyle/>
          <a:p>
            <a:pPr algn="r">
              <a:spcBef>
                <a:spcPts val="1035"/>
              </a:spcBef>
            </a:pPr>
            <a:r>
              <a:rPr sz="2000" spc="-8" dirty="0">
                <a:solidFill>
                  <a:srgbClr val="C68020"/>
                </a:solidFill>
                <a:latin typeface="Times New Roman" panose="02020603050405020304" pitchFamily="18" charset="0"/>
              </a:rPr>
              <a:t>Reinforcement</a:t>
            </a:r>
            <a:endParaRPr sz="2000" dirty="0">
              <a:latin typeface="Times New Roman" panose="02020603050405020304" pitchFamily="18" charset="0"/>
            </a:endParaRPr>
          </a:p>
          <a:p>
            <a:pPr algn="r">
              <a:spcBef>
                <a:spcPts val="960"/>
              </a:spcBef>
            </a:pPr>
            <a:r>
              <a:rPr sz="2000" spc="-11" dirty="0">
                <a:solidFill>
                  <a:srgbClr val="C68020"/>
                </a:solidFill>
                <a:latin typeface="Times New Roman" panose="02020603050405020304" pitchFamily="18" charset="0"/>
              </a:rPr>
              <a:t>learning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9486A232-BE2C-3148-92DB-DBB5883036B6}"/>
              </a:ext>
            </a:extLst>
          </p:cNvPr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FD1D27FB-A64F-475B-A67D-090AE1DACDB1}" type="slidenum">
              <a:rPr lang="en-US" smtClean="0"/>
              <a:t>4</a:t>
            </a:fld>
            <a:endParaRPr 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2750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Convolution</a:t>
            </a:r>
            <a:r>
              <a:rPr spc="-60" dirty="0"/>
              <a:t> </a:t>
            </a:r>
            <a:r>
              <a:rPr spc="-40" dirty="0"/>
              <a:t>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73613" y="821777"/>
                <a:ext cx="8572404" cy="1020792"/>
              </a:xfrm>
              <a:prstGeom prst="rect">
                <a:avLst/>
              </a:prstGeom>
            </p:spPr>
            <p:txBody>
              <a:bodyPr vert="horz" wrap="square" lIns="0" tIns="175260" rIns="0" bIns="0" rtlCol="0">
                <a:spAutoFit/>
              </a:bodyPr>
              <a:lstStyle/>
              <a:p>
                <a:pPr marL="241300" indent="-228600">
                  <a:lnSpc>
                    <a:spcPct val="100000"/>
                  </a:lnSpc>
                  <a:spcBef>
                    <a:spcPts val="1380"/>
                  </a:spcBef>
                  <a:buChar char="•"/>
                  <a:tabLst>
                    <a:tab pos="240665" algn="l"/>
                    <a:tab pos="241300" algn="l"/>
                  </a:tabLst>
                </a:pPr>
                <a:r>
                  <a:rPr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Locality: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an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output</a:t>
                </a:r>
                <a:r>
                  <a:rPr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is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computed</a:t>
                </a:r>
                <a:r>
                  <a:rPr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from </a:t>
                </a:r>
                <a14:m>
                  <m:oMath xmlns:m="http://schemas.openxmlformats.org/officeDocument/2006/math">
                    <m:r>
                      <a:rPr lang="zh-CN" altLang="en-US" sz="2200" b="0" i="1" spc="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  <m:r>
                      <a:rPr lang="en-US" altLang="zh-CN" sz="2200" b="0" i="1" spc="-409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×</m:t>
                    </m:r>
                    <m:r>
                      <a:rPr lang="zh-CN" altLang="en-US" sz="2200" b="0" i="1" spc="-25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 </m:t>
                    </m:r>
                    <m:r>
                      <a:rPr lang="zh-CN" altLang="en-US" sz="2200" b="0" i="1" spc="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  <m:r>
                      <a:rPr lang="zh-CN" altLang="en-US" sz="2200" b="0" i="1" spc="-14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input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windows</a:t>
                </a:r>
                <a:endParaRPr sz="2200" dirty="0">
                  <a:latin typeface="Times New Roman" panose="02020603050405020304" pitchFamily="18" charset="0"/>
                  <a:cs typeface="Roboto Lt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1280"/>
                  </a:spcBef>
                  <a:buChar char="•"/>
                  <a:tabLst>
                    <a:tab pos="240665" algn="l"/>
                    <a:tab pos="241300" algn="l"/>
                  </a:tabLst>
                </a:pPr>
                <a:r>
                  <a:rPr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Translation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invariant:</a:t>
                </a:r>
                <a:r>
                  <a:rPr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outputs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use</a:t>
                </a:r>
                <a:r>
                  <a:rPr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</a:t>
                </a:r>
                <a:r>
                  <a:rPr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same</a:t>
                </a:r>
                <a:r>
                  <a:rPr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b="0" i="1" spc="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  <m:r>
                      <a:rPr lang="en-US" altLang="zh-CN" sz="2200" b="0" i="1" spc="-409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×</m:t>
                    </m:r>
                    <m:r>
                      <a:rPr lang="zh-CN" altLang="en-US" sz="2200" b="0" i="1" spc="-25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 </m:t>
                    </m:r>
                    <m:r>
                      <a:rPr lang="zh-CN" altLang="en-US" sz="2200" b="0" i="1" spc="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  <m:r>
                      <a:rPr lang="zh-CN" altLang="en-US" sz="2200" b="0" i="1" spc="-13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weights</a:t>
                </a:r>
                <a:r>
                  <a:rPr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(kernel)</a:t>
                </a:r>
                <a:endParaRPr sz="22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13" y="821777"/>
                <a:ext cx="8572404" cy="1020792"/>
              </a:xfrm>
              <a:prstGeom prst="rect">
                <a:avLst/>
              </a:prstGeom>
              <a:blipFill>
                <a:blip r:embed="rId2"/>
                <a:stretch>
                  <a:fillRect l="-1706" b="-16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/>
          <p:nvPr/>
        </p:nvSpPr>
        <p:spPr>
          <a:xfrm>
            <a:off x="373612" y="2123040"/>
            <a:ext cx="5569987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#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params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conv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does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not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373613" y="2462796"/>
                <a:ext cx="5156487" cy="1352293"/>
              </a:xfrm>
              <a:prstGeom prst="rect">
                <a:avLst/>
              </a:prstGeom>
            </p:spPr>
            <p:txBody>
              <a:bodyPr vert="horz" wrap="square" lIns="0" tIns="53975" rIns="0" bIns="0" rtlCol="0">
                <a:spAutoFit/>
              </a:bodyPr>
              <a:lstStyle/>
              <a:p>
                <a:pPr marL="241300">
                  <a:lnSpc>
                    <a:spcPct val="100000"/>
                  </a:lnSpc>
                  <a:spcBef>
                    <a:spcPts val="425"/>
                  </a:spcBef>
                </a:pP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depend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on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input/output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sizes</a:t>
                </a:r>
                <a:endParaRPr sz="2200" dirty="0">
                  <a:latin typeface="Times New Roman" panose="02020603050405020304" pitchFamily="18" charset="0"/>
                  <a:cs typeface="Roboto Lt"/>
                </a:endParaRPr>
              </a:p>
              <a:p>
                <a:pPr marL="241300">
                  <a:lnSpc>
                    <a:spcPct val="100000"/>
                  </a:lnSpc>
                  <a:spcBef>
                    <a:spcPts val="415"/>
                  </a:spcBef>
                </a:pPr>
                <a:r>
                  <a:rPr lang="zh-CN" altLang="en-US" sz="2700" spc="5" dirty="0">
                    <a:solidFill>
                      <a:srgbClr val="1D1D1D"/>
                    </a:solidFill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b="0" i="1" spc="5" dirty="0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𝑛</m:t>
                    </m:r>
                    <m:r>
                      <a:rPr lang="en-US" altLang="zh-CN" sz="2200" b="0" i="1" spc="-409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×</m:t>
                    </m:r>
                    <m:r>
                      <a:rPr lang="zh-CN" altLang="en-US" sz="2200" b="0" i="1" spc="10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𝑚</m:t>
                    </m:r>
                    <m:r>
                      <a:rPr lang="zh-CN" altLang="en-US" sz="2200" b="0" i="1" spc="-2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→</m:t>
                    </m:r>
                    <m:r>
                      <a:rPr lang="zh-CN" altLang="en-US" sz="2200" b="0" i="1" spc="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  <m:r>
                      <a:rPr lang="en-US" altLang="zh-CN" sz="2200" b="0" i="1" spc="-409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×</m:t>
                    </m:r>
                    <m:r>
                      <a:rPr lang="zh-CN" altLang="en-US" sz="2200" b="0" i="1" spc="-254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Lucida Sans Unicode"/>
                      </a:rPr>
                      <m:t> </m:t>
                    </m:r>
                    <m:r>
                      <a:rPr lang="zh-CN" altLang="en-US" sz="2200" b="0" i="1" spc="5" dirty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</m:oMath>
                </a14:m>
                <a:endParaRPr sz="2200" dirty="0">
                  <a:latin typeface="Times New Roman"/>
                  <a:cs typeface="Times New Roman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1225"/>
                  </a:spcBef>
                  <a:buChar char="•"/>
                  <a:tabLst>
                    <a:tab pos="240665" algn="l"/>
                    <a:tab pos="241300" algn="l"/>
                  </a:tabLst>
                </a:pPr>
                <a:r>
                  <a:rPr sz="2200" spc="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kernel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may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learn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identify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pattern</a:t>
                </a:r>
                <a:endParaRPr sz="22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13" y="2462796"/>
                <a:ext cx="5156487" cy="1352293"/>
              </a:xfrm>
              <a:prstGeom prst="rect">
                <a:avLst/>
              </a:prstGeom>
              <a:blipFill>
                <a:blip r:embed="rId3"/>
                <a:stretch>
                  <a:fillRect l="-2837" t="-2252" b="-11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object 7"/>
          <p:cNvGrpSpPr/>
          <p:nvPr/>
        </p:nvGrpSpPr>
        <p:grpSpPr>
          <a:xfrm>
            <a:off x="4709845" y="2071027"/>
            <a:ext cx="3313429" cy="2493645"/>
            <a:chOff x="4709845" y="2071027"/>
            <a:chExt cx="3313429" cy="24936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3475" y="3883322"/>
              <a:ext cx="2080628" cy="6807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845" y="2071027"/>
              <a:ext cx="3312985" cy="24020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16734" y="2193759"/>
            <a:ext cx="117348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83185">
              <a:lnSpc>
                <a:spcPts val="2100"/>
              </a:lnSpc>
              <a:spcBef>
                <a:spcPts val="219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Learnable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4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mete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30100" y="2545460"/>
            <a:ext cx="821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Outputs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65391" y="3007534"/>
            <a:ext cx="2080895" cy="1492250"/>
            <a:chOff x="6865391" y="3007534"/>
            <a:chExt cx="2080895" cy="149225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5391" y="3818841"/>
              <a:ext cx="2080626" cy="6807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0600" y="3018840"/>
              <a:ext cx="128676" cy="1286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9653" y="4248512"/>
              <a:ext cx="128676" cy="1286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974522" y="3139935"/>
              <a:ext cx="600075" cy="1116330"/>
            </a:xfrm>
            <a:custGeom>
              <a:avLst/>
              <a:gdLst/>
              <a:ahLst/>
              <a:cxnLst/>
              <a:rect l="l" t="t" r="r" b="b"/>
              <a:pathLst>
                <a:path w="600075" h="1116329">
                  <a:moveTo>
                    <a:pt x="0" y="1116112"/>
                  </a:moveTo>
                  <a:lnTo>
                    <a:pt x="599897" y="0"/>
                  </a:lnTo>
                </a:path>
              </a:pathLst>
            </a:custGeom>
            <a:ln w="127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2746" y="4248512"/>
              <a:ext cx="128676" cy="1286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369797" y="3146196"/>
              <a:ext cx="222885" cy="1103630"/>
            </a:xfrm>
            <a:custGeom>
              <a:avLst/>
              <a:gdLst/>
              <a:ahLst/>
              <a:cxnLst/>
              <a:rect l="l" t="t" r="r" b="b"/>
              <a:pathLst>
                <a:path w="222884" h="1103629">
                  <a:moveTo>
                    <a:pt x="0" y="1103561"/>
                  </a:moveTo>
                  <a:lnTo>
                    <a:pt x="222440" y="0"/>
                  </a:lnTo>
                </a:path>
              </a:pathLst>
            </a:custGeom>
            <a:ln w="127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7507" y="4041968"/>
              <a:ext cx="128676" cy="12866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15975" y="3142881"/>
              <a:ext cx="365125" cy="904240"/>
            </a:xfrm>
            <a:custGeom>
              <a:avLst/>
              <a:gdLst/>
              <a:ahLst/>
              <a:cxnLst/>
              <a:rect l="l" t="t" r="r" b="b"/>
              <a:pathLst>
                <a:path w="365125" h="904239">
                  <a:moveTo>
                    <a:pt x="0" y="903671"/>
                  </a:moveTo>
                  <a:lnTo>
                    <a:pt x="364858" y="0"/>
                  </a:lnTo>
                </a:path>
              </a:pathLst>
            </a:custGeom>
            <a:ln w="127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0600" y="4041968"/>
              <a:ext cx="128676" cy="1286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04938" y="3147428"/>
              <a:ext cx="0" cy="894715"/>
            </a:xfrm>
            <a:custGeom>
              <a:avLst/>
              <a:gdLst/>
              <a:ahLst/>
              <a:cxnLst/>
              <a:rect l="l" t="t" r="r" b="b"/>
              <a:pathLst>
                <a:path h="894714">
                  <a:moveTo>
                    <a:pt x="0" y="894539"/>
                  </a:moveTo>
                  <a:lnTo>
                    <a:pt x="0" y="894539"/>
                  </a:lnTo>
                  <a:lnTo>
                    <a:pt x="0" y="49695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4512" y="3007534"/>
              <a:ext cx="128676" cy="12679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6646" y="3697538"/>
              <a:ext cx="128676" cy="1267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9749" y="3697538"/>
              <a:ext cx="128670" cy="12679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202447" y="3130613"/>
              <a:ext cx="205104" cy="570865"/>
            </a:xfrm>
            <a:custGeom>
              <a:avLst/>
              <a:gdLst/>
              <a:ahLst/>
              <a:cxnLst/>
              <a:rect l="l" t="t" r="r" b="b"/>
              <a:pathLst>
                <a:path w="205104" h="570864">
                  <a:moveTo>
                    <a:pt x="0" y="570598"/>
                  </a:moveTo>
                  <a:lnTo>
                    <a:pt x="204965" y="0"/>
                  </a:lnTo>
                </a:path>
              </a:pathLst>
            </a:custGeom>
            <a:ln w="12700">
              <a:solidFill>
                <a:srgbClr val="F9B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43595" y="3132505"/>
              <a:ext cx="135890" cy="567055"/>
            </a:xfrm>
            <a:custGeom>
              <a:avLst/>
              <a:gdLst/>
              <a:ahLst/>
              <a:cxnLst/>
              <a:rect l="l" t="t" r="r" b="b"/>
              <a:pathLst>
                <a:path w="135890" h="567054">
                  <a:moveTo>
                    <a:pt x="135724" y="5667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9B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64512" y="3494744"/>
              <a:ext cx="128676" cy="12679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7605" y="3494744"/>
              <a:ext cx="128676" cy="12679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428850" y="3134144"/>
              <a:ext cx="0" cy="360680"/>
            </a:xfrm>
            <a:custGeom>
              <a:avLst/>
              <a:gdLst/>
              <a:ahLst/>
              <a:cxnLst/>
              <a:rect l="l" t="t" r="r" b="b"/>
              <a:pathLst>
                <a:path h="360679">
                  <a:moveTo>
                    <a:pt x="0" y="360603"/>
                  </a:moveTo>
                  <a:lnTo>
                    <a:pt x="0" y="360603"/>
                  </a:lnTo>
                  <a:lnTo>
                    <a:pt x="0" y="51515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F9B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70189" y="3119691"/>
              <a:ext cx="330835" cy="390525"/>
            </a:xfrm>
            <a:custGeom>
              <a:avLst/>
              <a:gdLst/>
              <a:ahLst/>
              <a:cxnLst/>
              <a:rect l="l" t="t" r="r" b="b"/>
              <a:pathLst>
                <a:path w="330834" h="390525">
                  <a:moveTo>
                    <a:pt x="330631" y="38995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9B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913604" y="4736266"/>
            <a:ext cx="156339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Dense</a:t>
            </a:r>
            <a:r>
              <a:rPr sz="1800" spc="-7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25" dirty="0">
                <a:latin typeface="Times New Roman" panose="02020603050405020304" pitchFamily="18" charset="0"/>
                <a:cs typeface="Roboto Lt"/>
              </a:rPr>
              <a:t>Layer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23048" y="4722624"/>
            <a:ext cx="1219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Roboto Lt"/>
              </a:rPr>
              <a:t>Con</a:t>
            </a:r>
            <a:r>
              <a:rPr sz="1800" spc="-20" dirty="0">
                <a:latin typeface="Times New Roman" panose="02020603050405020304" pitchFamily="18" charset="0"/>
                <a:cs typeface="Roboto Lt"/>
              </a:rPr>
              <a:t>v</a:t>
            </a:r>
            <a:r>
              <a:rPr sz="1800" spc="-5" dirty="0">
                <a:latin typeface="Times New Roman" panose="02020603050405020304" pitchFamily="18" charset="0"/>
                <a:cs typeface="Roboto Lt"/>
              </a:rPr>
              <a:t>olution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6756" y="4015408"/>
            <a:ext cx="308265" cy="31760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84450" y="4012053"/>
            <a:ext cx="344831" cy="31760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76410" y="4013951"/>
            <a:ext cx="336290" cy="31760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58333" y="4020220"/>
            <a:ext cx="326682" cy="31760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48040" y="4015408"/>
            <a:ext cx="298924" cy="31760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280562" y="4018765"/>
            <a:ext cx="300440" cy="31760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83C654-CDE5-409B-AAD4-36C18E2E87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40</a:t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9928" y="2113610"/>
            <a:ext cx="6101715" cy="228600"/>
          </a:xfrm>
          <a:custGeom>
            <a:avLst/>
            <a:gdLst/>
            <a:ahLst/>
            <a:cxnLst/>
            <a:rect l="l" t="t" r="r" b="b"/>
            <a:pathLst>
              <a:path w="6101715" h="228600">
                <a:moveTo>
                  <a:pt x="6101549" y="0"/>
                </a:moveTo>
                <a:lnTo>
                  <a:pt x="0" y="0"/>
                </a:lnTo>
                <a:lnTo>
                  <a:pt x="0" y="228600"/>
                </a:lnTo>
                <a:lnTo>
                  <a:pt x="6101549" y="228600"/>
                </a:lnTo>
                <a:lnTo>
                  <a:pt x="61015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1169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5" dirty="0"/>
              <a:t>o</a:t>
            </a:r>
            <a:r>
              <a:rPr dirty="0"/>
              <a:t>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3613" y="974140"/>
            <a:ext cx="80625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Convolution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matrix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input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matrix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output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(single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channel)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9928" y="3028010"/>
            <a:ext cx="5245735" cy="203200"/>
          </a:xfrm>
          <a:custGeom>
            <a:avLst/>
            <a:gdLst/>
            <a:ahLst/>
            <a:cxnLst/>
            <a:rect l="l" t="t" r="r" b="b"/>
            <a:pathLst>
              <a:path w="5245735" h="203200">
                <a:moveTo>
                  <a:pt x="5245188" y="0"/>
                </a:moveTo>
                <a:lnTo>
                  <a:pt x="0" y="0"/>
                </a:lnTo>
                <a:lnTo>
                  <a:pt x="0" y="203200"/>
                </a:lnTo>
                <a:lnTo>
                  <a:pt x="5245188" y="203200"/>
                </a:lnTo>
                <a:lnTo>
                  <a:pt x="52451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7228" y="1611934"/>
            <a:ext cx="61271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6365">
              <a:lnSpc>
                <a:spcPct val="107100"/>
              </a:lnSpc>
              <a:spcBef>
                <a:spcPts val="100"/>
              </a:spcBef>
            </a:pPr>
            <a:r>
              <a:rPr sz="1400" i="1" dirty="0">
                <a:solidFill>
                  <a:srgbClr val="008000"/>
                </a:solidFill>
                <a:latin typeface="Courier New"/>
                <a:cs typeface="Courier New"/>
              </a:rPr>
              <a:t># both input `X` and weight `K` are matrices </a:t>
            </a:r>
            <a:r>
              <a:rPr sz="1400" i="1" spc="-83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h</a:t>
            </a:r>
            <a:r>
              <a:rPr sz="1400" i="1" dirty="0">
                <a:latin typeface="Courier New"/>
                <a:cs typeface="Courier New"/>
              </a:rPr>
              <a:t>,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w </a:t>
            </a:r>
            <a:r>
              <a:rPr sz="1400" i="1" dirty="0">
                <a:latin typeface="Courier New"/>
                <a:cs typeface="Courier New"/>
              </a:rPr>
              <a:t>=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K.shape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400" i="1" spc="-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= </a:t>
            </a:r>
            <a:r>
              <a:rPr sz="14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400" i="1" dirty="0">
                <a:latin typeface="Courier New"/>
                <a:cs typeface="Courier New"/>
              </a:rPr>
              <a:t>.zeros((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400" i="1" dirty="0">
                <a:latin typeface="Courier New"/>
                <a:cs typeface="Courier New"/>
              </a:rPr>
              <a:t>.shape[</a:t>
            </a:r>
            <a:r>
              <a:rPr sz="1400" i="1" dirty="0">
                <a:solidFill>
                  <a:srgbClr val="098658"/>
                </a:solidFill>
                <a:latin typeface="Courier New"/>
                <a:cs typeface="Courier New"/>
              </a:rPr>
              <a:t>0</a:t>
            </a:r>
            <a:r>
              <a:rPr sz="1400" i="1" dirty="0">
                <a:latin typeface="Courier New"/>
                <a:cs typeface="Courier New"/>
              </a:rPr>
              <a:t>] -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h </a:t>
            </a:r>
            <a:r>
              <a:rPr sz="1400" i="1" dirty="0">
                <a:latin typeface="Courier New"/>
                <a:cs typeface="Courier New"/>
              </a:rPr>
              <a:t>+ </a:t>
            </a:r>
            <a:r>
              <a:rPr sz="14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400" i="1" dirty="0">
                <a:latin typeface="Courier New"/>
                <a:cs typeface="Courier New"/>
              </a:rPr>
              <a:t>, 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400" i="1" dirty="0">
                <a:latin typeface="Courier New"/>
                <a:cs typeface="Courier New"/>
              </a:rPr>
              <a:t>.shape[</a:t>
            </a:r>
            <a:r>
              <a:rPr sz="14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400" i="1" dirty="0">
                <a:latin typeface="Courier New"/>
                <a:cs typeface="Courier New"/>
              </a:rPr>
              <a:t>]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-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w </a:t>
            </a:r>
            <a:r>
              <a:rPr sz="1400" i="1" dirty="0">
                <a:latin typeface="Courier New"/>
                <a:cs typeface="Courier New"/>
              </a:rPr>
              <a:t>+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400" i="1" dirty="0">
                <a:latin typeface="Courier New"/>
                <a:cs typeface="Courier New"/>
              </a:rPr>
              <a:t>))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7228" y="2297734"/>
            <a:ext cx="5271135" cy="9398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400" i="1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sz="1400" i="1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8000"/>
                </a:solidFill>
                <a:latin typeface="Courier New"/>
                <a:cs typeface="Courier New"/>
              </a:rPr>
              <a:t>stride</a:t>
            </a:r>
            <a:r>
              <a:rPr sz="1400" i="1" spc="-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sz="1400" i="1" spc="-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i="1" dirty="0">
                <a:solidFill>
                  <a:srgbClr val="AF00DB"/>
                </a:solidFill>
                <a:latin typeface="Courier New"/>
                <a:cs typeface="Courier New"/>
              </a:rPr>
              <a:t>for</a:t>
            </a:r>
            <a:r>
              <a:rPr sz="1400" i="1" spc="-15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sz="1400" i="1" spc="-1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AF00DB"/>
                </a:solidFill>
                <a:latin typeface="Courier New"/>
                <a:cs typeface="Courier New"/>
              </a:rPr>
              <a:t>in</a:t>
            </a:r>
            <a:r>
              <a:rPr sz="1400" i="1" spc="-15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267F99"/>
                </a:solidFill>
                <a:latin typeface="Courier New"/>
                <a:cs typeface="Courier New"/>
              </a:rPr>
              <a:t>range</a:t>
            </a:r>
            <a:r>
              <a:rPr sz="1400" i="1" dirty="0">
                <a:latin typeface="Courier New"/>
                <a:cs typeface="Courier New"/>
              </a:rPr>
              <a:t>(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400" i="1" dirty="0">
                <a:latin typeface="Courier New"/>
                <a:cs typeface="Courier New"/>
              </a:rPr>
              <a:t>.shape[</a:t>
            </a:r>
            <a:r>
              <a:rPr sz="1400" i="1" dirty="0">
                <a:solidFill>
                  <a:srgbClr val="098658"/>
                </a:solidFill>
                <a:latin typeface="Courier New"/>
                <a:cs typeface="Courier New"/>
              </a:rPr>
              <a:t>0</a:t>
            </a:r>
            <a:r>
              <a:rPr sz="1400" i="1" dirty="0">
                <a:latin typeface="Courier New"/>
                <a:cs typeface="Courier New"/>
              </a:rPr>
              <a:t>]):</a:t>
            </a:r>
            <a:endParaRPr sz="1400" dirty="0">
              <a:latin typeface="Courier New"/>
              <a:cs typeface="Courier New"/>
            </a:endParaRPr>
          </a:p>
          <a:p>
            <a:pPr marL="440690">
              <a:lnSpc>
                <a:spcPct val="100000"/>
              </a:lnSpc>
              <a:spcBef>
                <a:spcPts val="120"/>
              </a:spcBef>
            </a:pPr>
            <a:r>
              <a:rPr sz="1400" i="1" dirty="0">
                <a:solidFill>
                  <a:srgbClr val="AF00DB"/>
                </a:solidFill>
                <a:latin typeface="Courier New"/>
                <a:cs typeface="Courier New"/>
              </a:rPr>
              <a:t>for</a:t>
            </a:r>
            <a:r>
              <a:rPr sz="1400" i="1" spc="-15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400" i="1" spc="-1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AF00DB"/>
                </a:solidFill>
                <a:latin typeface="Courier New"/>
                <a:cs typeface="Courier New"/>
              </a:rPr>
              <a:t>in</a:t>
            </a:r>
            <a:r>
              <a:rPr sz="1400" i="1" spc="-15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267F99"/>
                </a:solidFill>
                <a:latin typeface="Courier New"/>
                <a:cs typeface="Courier New"/>
              </a:rPr>
              <a:t>range</a:t>
            </a:r>
            <a:r>
              <a:rPr sz="1400" i="1" dirty="0">
                <a:latin typeface="Courier New"/>
                <a:cs typeface="Courier New"/>
              </a:rPr>
              <a:t>(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400" i="1" dirty="0">
                <a:latin typeface="Courier New"/>
                <a:cs typeface="Courier New"/>
              </a:rPr>
              <a:t>.shape[</a:t>
            </a:r>
            <a:r>
              <a:rPr sz="14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400" i="1" dirty="0">
                <a:latin typeface="Courier New"/>
                <a:cs typeface="Courier New"/>
              </a:rPr>
              <a:t>]):</a:t>
            </a:r>
            <a:endParaRPr sz="1400" dirty="0">
              <a:latin typeface="Courier New"/>
              <a:cs typeface="Courier New"/>
            </a:endParaRPr>
          </a:p>
          <a:p>
            <a:pPr marL="868680">
              <a:lnSpc>
                <a:spcPct val="100000"/>
              </a:lnSpc>
              <a:spcBef>
                <a:spcPts val="120"/>
              </a:spcBef>
            </a:pP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400" i="1" dirty="0">
                <a:latin typeface="Courier New"/>
                <a:cs typeface="Courier New"/>
              </a:rPr>
              <a:t>[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sz="1400" i="1" dirty="0">
                <a:latin typeface="Courier New"/>
                <a:cs typeface="Courier New"/>
              </a:rPr>
              <a:t>,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400" i="1" dirty="0">
                <a:latin typeface="Courier New"/>
                <a:cs typeface="Courier New"/>
              </a:rPr>
              <a:t>]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=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(</a:t>
            </a:r>
            <a:r>
              <a:rPr sz="14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400" i="1" dirty="0">
                <a:latin typeface="Courier New"/>
                <a:cs typeface="Courier New"/>
              </a:rPr>
              <a:t>[I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: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sz="1400" i="1" dirty="0">
                <a:latin typeface="Courier New"/>
                <a:cs typeface="Courier New"/>
              </a:rPr>
              <a:t>+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h</a:t>
            </a:r>
            <a:r>
              <a:rPr sz="1400" i="1" dirty="0">
                <a:latin typeface="Courier New"/>
                <a:cs typeface="Courier New"/>
              </a:rPr>
              <a:t>,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400" i="1" spc="-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: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400" i="1" dirty="0">
                <a:latin typeface="Courier New"/>
                <a:cs typeface="Courier New"/>
              </a:rPr>
              <a:t>+</a:t>
            </a:r>
            <a:r>
              <a:rPr sz="1400" i="1" dirty="0">
                <a:solidFill>
                  <a:srgbClr val="001080"/>
                </a:solidFill>
                <a:latin typeface="Courier New"/>
                <a:cs typeface="Courier New"/>
              </a:rPr>
              <a:t>w</a:t>
            </a:r>
            <a:r>
              <a:rPr sz="1400" i="1" dirty="0">
                <a:latin typeface="Courier New"/>
                <a:cs typeface="Courier New"/>
              </a:rPr>
              <a:t>]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*</a:t>
            </a:r>
            <a:r>
              <a:rPr sz="1400" i="1" spc="-5" dirty="0">
                <a:latin typeface="Courier New"/>
                <a:cs typeface="Courier New"/>
              </a:rPr>
              <a:t> </a:t>
            </a:r>
            <a:r>
              <a:rPr sz="1400" i="1" dirty="0">
                <a:latin typeface="Courier New"/>
                <a:cs typeface="Courier New"/>
              </a:rPr>
              <a:t>K).sum()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3372" y="4596904"/>
            <a:ext cx="40195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Times New Roman" panose="02020603050405020304" pitchFamily="18" charset="0"/>
                <a:cs typeface="Roboto Lt"/>
                <a:hlinkClick r:id="rId2"/>
              </a:rPr>
              <a:t>Full</a:t>
            </a:r>
            <a:r>
              <a:rPr sz="1600" spc="50" dirty="0">
                <a:latin typeface="Times New Roman" panose="02020603050405020304" pitchFamily="18" charset="0"/>
                <a:cs typeface="Roboto Lt"/>
                <a:hlinkClick r:id="rId2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Roboto Lt"/>
                <a:hlinkClick r:id="rId2"/>
              </a:rPr>
              <a:t>code:</a:t>
            </a:r>
            <a:r>
              <a:rPr sz="1600" spc="50" dirty="0">
                <a:latin typeface="Times New Roman" panose="02020603050405020304" pitchFamily="18" charset="0"/>
                <a:cs typeface="Roboto Lt"/>
                <a:hlinkClick r:id="rId2"/>
              </a:rPr>
              <a:t> </a:t>
            </a:r>
            <a:r>
              <a:rPr sz="1600" u="sng" spc="-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http://d2l.ai/chapter_convolutional- </a:t>
            </a:r>
            <a:r>
              <a:rPr sz="1600" spc="-375" dirty="0">
                <a:solidFill>
                  <a:srgbClr val="686CEA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u="sng" spc="-2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neural-networks/conv-layer.html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28142" y="2411558"/>
            <a:ext cx="952500" cy="1010285"/>
            <a:chOff x="6528142" y="2411558"/>
            <a:chExt cx="952500" cy="1010285"/>
          </a:xfrm>
        </p:grpSpPr>
        <p:sp>
          <p:nvSpPr>
            <p:cNvPr id="11" name="object 11"/>
            <p:cNvSpPr/>
            <p:nvPr/>
          </p:nvSpPr>
          <p:spPr>
            <a:xfrm>
              <a:off x="6529044" y="2411558"/>
              <a:ext cx="951865" cy="1010285"/>
            </a:xfrm>
            <a:custGeom>
              <a:avLst/>
              <a:gdLst/>
              <a:ahLst/>
              <a:cxnLst/>
              <a:rect l="l" t="t" r="r" b="b"/>
              <a:pathLst>
                <a:path w="951865" h="1010285">
                  <a:moveTo>
                    <a:pt x="951508" y="0"/>
                  </a:moveTo>
                  <a:lnTo>
                    <a:pt x="0" y="0"/>
                  </a:lnTo>
                  <a:lnTo>
                    <a:pt x="0" y="1010100"/>
                  </a:lnTo>
                  <a:lnTo>
                    <a:pt x="951508" y="1010100"/>
                  </a:lnTo>
                  <a:lnTo>
                    <a:pt x="9515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40842" y="2433784"/>
              <a:ext cx="374015" cy="393700"/>
            </a:xfrm>
            <a:custGeom>
              <a:avLst/>
              <a:gdLst/>
              <a:ahLst/>
              <a:cxnLst/>
              <a:rect l="l" t="t" r="r" b="b"/>
              <a:pathLst>
                <a:path w="374015" h="393700">
                  <a:moveTo>
                    <a:pt x="0" y="393273"/>
                  </a:moveTo>
                  <a:lnTo>
                    <a:pt x="373400" y="393273"/>
                  </a:lnTo>
                  <a:lnTo>
                    <a:pt x="373400" y="0"/>
                  </a:lnTo>
                  <a:lnTo>
                    <a:pt x="0" y="0"/>
                  </a:lnTo>
                  <a:lnTo>
                    <a:pt x="0" y="393273"/>
                  </a:lnTo>
                  <a:close/>
                </a:path>
              </a:pathLst>
            </a:custGeom>
            <a:ln w="25400">
              <a:solidFill>
                <a:srgbClr val="629B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29044" y="2411558"/>
            <a:ext cx="951865" cy="940305"/>
          </a:xfrm>
          <a:custGeom>
            <a:avLst/>
            <a:gdLst>
              <a:gd name="connsiteX0" fmla="*/ 0 w 951865"/>
              <a:gd name="connsiteY0" fmla="*/ 0 h 643125"/>
              <a:gd name="connsiteX1" fmla="*/ 951865 w 951865"/>
              <a:gd name="connsiteY1" fmla="*/ 0 h 643125"/>
              <a:gd name="connsiteX2" fmla="*/ 951865 w 951865"/>
              <a:gd name="connsiteY2" fmla="*/ 643125 h 643125"/>
              <a:gd name="connsiteX3" fmla="*/ 0 w 951865"/>
              <a:gd name="connsiteY3" fmla="*/ 643125 h 643125"/>
              <a:gd name="connsiteX4" fmla="*/ 0 w 951865"/>
              <a:gd name="connsiteY4" fmla="*/ 0 h 643125"/>
              <a:gd name="connsiteX0" fmla="*/ 0 w 951865"/>
              <a:gd name="connsiteY0" fmla="*/ 0 h 940305"/>
              <a:gd name="connsiteX1" fmla="*/ 951865 w 951865"/>
              <a:gd name="connsiteY1" fmla="*/ 0 h 940305"/>
              <a:gd name="connsiteX2" fmla="*/ 951865 w 951865"/>
              <a:gd name="connsiteY2" fmla="*/ 940305 h 940305"/>
              <a:gd name="connsiteX3" fmla="*/ 0 w 951865"/>
              <a:gd name="connsiteY3" fmla="*/ 643125 h 940305"/>
              <a:gd name="connsiteX4" fmla="*/ 0 w 951865"/>
              <a:gd name="connsiteY4" fmla="*/ 0 h 940305"/>
              <a:gd name="connsiteX0" fmla="*/ 0 w 951865"/>
              <a:gd name="connsiteY0" fmla="*/ 0 h 940305"/>
              <a:gd name="connsiteX1" fmla="*/ 951865 w 951865"/>
              <a:gd name="connsiteY1" fmla="*/ 0 h 940305"/>
              <a:gd name="connsiteX2" fmla="*/ 951865 w 951865"/>
              <a:gd name="connsiteY2" fmla="*/ 940305 h 940305"/>
              <a:gd name="connsiteX3" fmla="*/ 7620 w 951865"/>
              <a:gd name="connsiteY3" fmla="*/ 940305 h 940305"/>
              <a:gd name="connsiteX4" fmla="*/ 0 w 951865"/>
              <a:gd name="connsiteY4" fmla="*/ 0 h 940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865" h="940305">
                <a:moveTo>
                  <a:pt x="0" y="0"/>
                </a:moveTo>
                <a:lnTo>
                  <a:pt x="951865" y="0"/>
                </a:lnTo>
                <a:lnTo>
                  <a:pt x="951865" y="940305"/>
                </a:lnTo>
                <a:lnTo>
                  <a:pt x="7620" y="94030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98DC2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R="546735" algn="ctr">
              <a:lnSpc>
                <a:spcPct val="100000"/>
              </a:lnSpc>
              <a:spcBef>
                <a:spcPts val="495"/>
              </a:spcBef>
            </a:pPr>
            <a:r>
              <a:rPr sz="1800" spc="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K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X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04543" y="2421084"/>
            <a:ext cx="399415" cy="419100"/>
            <a:chOff x="8004543" y="2421084"/>
            <a:chExt cx="399415" cy="419100"/>
          </a:xfrm>
        </p:grpSpPr>
        <p:sp>
          <p:nvSpPr>
            <p:cNvPr id="15" name="object 15"/>
            <p:cNvSpPr/>
            <p:nvPr/>
          </p:nvSpPr>
          <p:spPr>
            <a:xfrm>
              <a:off x="8017243" y="2433784"/>
              <a:ext cx="374015" cy="393700"/>
            </a:xfrm>
            <a:custGeom>
              <a:avLst/>
              <a:gdLst/>
              <a:ahLst/>
              <a:cxnLst/>
              <a:rect l="l" t="t" r="r" b="b"/>
              <a:pathLst>
                <a:path w="374015" h="393700">
                  <a:moveTo>
                    <a:pt x="373400" y="0"/>
                  </a:moveTo>
                  <a:lnTo>
                    <a:pt x="0" y="0"/>
                  </a:lnTo>
                  <a:lnTo>
                    <a:pt x="0" y="393273"/>
                  </a:lnTo>
                  <a:lnTo>
                    <a:pt x="373400" y="393273"/>
                  </a:lnTo>
                  <a:lnTo>
                    <a:pt x="37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17243" y="2433784"/>
              <a:ext cx="374015" cy="393700"/>
            </a:xfrm>
            <a:custGeom>
              <a:avLst/>
              <a:gdLst/>
              <a:ahLst/>
              <a:cxnLst/>
              <a:rect l="l" t="t" r="r" b="b"/>
              <a:pathLst>
                <a:path w="374015" h="393700">
                  <a:moveTo>
                    <a:pt x="0" y="393273"/>
                  </a:moveTo>
                  <a:lnTo>
                    <a:pt x="373400" y="393273"/>
                  </a:lnTo>
                  <a:lnTo>
                    <a:pt x="373400" y="0"/>
                  </a:lnTo>
                  <a:lnTo>
                    <a:pt x="0" y="0"/>
                  </a:lnTo>
                  <a:lnTo>
                    <a:pt x="0" y="393273"/>
                  </a:lnTo>
                  <a:close/>
                </a:path>
              </a:pathLst>
            </a:custGeom>
            <a:ln w="25400">
              <a:solidFill>
                <a:srgbClr val="629B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49247" y="2411558"/>
            <a:ext cx="967105" cy="940305"/>
          </a:xfrm>
          <a:custGeom>
            <a:avLst/>
            <a:gdLst>
              <a:gd name="connsiteX0" fmla="*/ 0 w 951865"/>
              <a:gd name="connsiteY0" fmla="*/ 0 h 643125"/>
              <a:gd name="connsiteX1" fmla="*/ 951865 w 951865"/>
              <a:gd name="connsiteY1" fmla="*/ 0 h 643125"/>
              <a:gd name="connsiteX2" fmla="*/ 951865 w 951865"/>
              <a:gd name="connsiteY2" fmla="*/ 643125 h 643125"/>
              <a:gd name="connsiteX3" fmla="*/ 0 w 951865"/>
              <a:gd name="connsiteY3" fmla="*/ 643125 h 643125"/>
              <a:gd name="connsiteX4" fmla="*/ 0 w 951865"/>
              <a:gd name="connsiteY4" fmla="*/ 0 h 643125"/>
              <a:gd name="connsiteX0" fmla="*/ 7620 w 959485"/>
              <a:gd name="connsiteY0" fmla="*/ 0 h 940305"/>
              <a:gd name="connsiteX1" fmla="*/ 959485 w 959485"/>
              <a:gd name="connsiteY1" fmla="*/ 0 h 940305"/>
              <a:gd name="connsiteX2" fmla="*/ 959485 w 959485"/>
              <a:gd name="connsiteY2" fmla="*/ 643125 h 940305"/>
              <a:gd name="connsiteX3" fmla="*/ 0 w 959485"/>
              <a:gd name="connsiteY3" fmla="*/ 940305 h 940305"/>
              <a:gd name="connsiteX4" fmla="*/ 7620 w 959485"/>
              <a:gd name="connsiteY4" fmla="*/ 0 h 940305"/>
              <a:gd name="connsiteX0" fmla="*/ 7620 w 967105"/>
              <a:gd name="connsiteY0" fmla="*/ 0 h 940305"/>
              <a:gd name="connsiteX1" fmla="*/ 959485 w 967105"/>
              <a:gd name="connsiteY1" fmla="*/ 0 h 940305"/>
              <a:gd name="connsiteX2" fmla="*/ 967105 w 967105"/>
              <a:gd name="connsiteY2" fmla="*/ 940305 h 940305"/>
              <a:gd name="connsiteX3" fmla="*/ 0 w 967105"/>
              <a:gd name="connsiteY3" fmla="*/ 940305 h 940305"/>
              <a:gd name="connsiteX4" fmla="*/ 7620 w 967105"/>
              <a:gd name="connsiteY4" fmla="*/ 0 h 940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105" h="940305">
                <a:moveTo>
                  <a:pt x="7620" y="0"/>
                </a:moveTo>
                <a:lnTo>
                  <a:pt x="959485" y="0"/>
                </a:lnTo>
                <a:lnTo>
                  <a:pt x="967105" y="940305"/>
                </a:lnTo>
                <a:lnTo>
                  <a:pt x="0" y="940305"/>
                </a:lnTo>
                <a:lnTo>
                  <a:pt x="7620" y="0"/>
                </a:lnTo>
                <a:close/>
              </a:path>
            </a:pathLst>
          </a:custGeom>
          <a:ln w="25400">
            <a:solidFill>
              <a:srgbClr val="498DC2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495"/>
              </a:spcBef>
            </a:pPr>
            <a:r>
              <a:rPr sz="1800" spc="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K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  <a:p>
            <a:pPr marL="405765">
              <a:lnSpc>
                <a:spcPct val="100000"/>
              </a:lnSpc>
              <a:spcBef>
                <a:spcPts val="165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X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3613" y="3361216"/>
            <a:ext cx="7649209" cy="86931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R="765175" algn="r">
              <a:lnSpc>
                <a:spcPct val="100000"/>
              </a:lnSpc>
              <a:spcBef>
                <a:spcPts val="975"/>
              </a:spcBef>
            </a:pPr>
            <a:r>
              <a:rPr sz="1600" spc="-10" dirty="0">
                <a:latin typeface="Times New Roman" panose="02020603050405020304" pitchFamily="18" charset="0"/>
                <a:cs typeface="Roboto Lt"/>
              </a:rPr>
              <a:t>Y[0,</a:t>
            </a:r>
            <a:r>
              <a:rPr sz="1600" spc="-40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600" dirty="0">
                <a:latin typeface="Times New Roman" panose="02020603050405020304" pitchFamily="18" charset="0"/>
                <a:cs typeface="Roboto Lt"/>
              </a:rPr>
              <a:t>0]</a:t>
            </a:r>
          </a:p>
          <a:p>
            <a:pPr marL="241300" indent="-228600">
              <a:lnSpc>
                <a:spcPct val="100000"/>
              </a:lnSpc>
              <a:spcBef>
                <a:spcPts val="12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Exercise: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implement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multi-channel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input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/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output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convolution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9850" y="3472662"/>
            <a:ext cx="903072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 panose="02020603050405020304" pitchFamily="18" charset="0"/>
                <a:cs typeface="Roboto Lt"/>
              </a:rPr>
              <a:t>Y[0,</a:t>
            </a:r>
            <a:r>
              <a:rPr sz="1600" spc="-75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600" dirty="0">
                <a:latin typeface="Times New Roman" panose="02020603050405020304" pitchFamily="18" charset="0"/>
                <a:cs typeface="Roboto Lt"/>
              </a:rPr>
              <a:t>1]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138E28-840E-488A-AFB4-458BE3861D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41</a:t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2166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Pooling</a:t>
            </a:r>
            <a:r>
              <a:rPr spc="-60" dirty="0"/>
              <a:t> </a:t>
            </a:r>
            <a:r>
              <a:rPr spc="-40" dirty="0"/>
              <a:t>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7195" y="701146"/>
                <a:ext cx="8358111" cy="1790489"/>
              </a:xfrm>
              <a:prstGeom prst="rect">
                <a:avLst/>
              </a:prstGeom>
            </p:spPr>
            <p:txBody>
              <a:bodyPr vert="horz" wrap="square" lIns="0" tIns="208279" rIns="0" bIns="0" rtlCol="0">
                <a:spAutoFit/>
              </a:bodyPr>
              <a:lstStyle/>
              <a:p>
                <a:pPr marL="241300" indent="-228600">
                  <a:lnSpc>
                    <a:spcPct val="100000"/>
                  </a:lnSpc>
                  <a:spcBef>
                    <a:spcPts val="1639"/>
                  </a:spcBef>
                  <a:buChar char="•"/>
                  <a:tabLst>
                    <a:tab pos="240665" algn="l"/>
                    <a:tab pos="241300" algn="l"/>
                  </a:tabLst>
                </a:pPr>
                <a:r>
                  <a:rPr spc="-10" dirty="0"/>
                  <a:t>Convolution</a:t>
                </a:r>
                <a:r>
                  <a:rPr dirty="0"/>
                  <a:t> </a:t>
                </a:r>
                <a:r>
                  <a:rPr spc="-10" dirty="0"/>
                  <a:t>is</a:t>
                </a:r>
                <a:r>
                  <a:rPr dirty="0"/>
                  <a:t> </a:t>
                </a:r>
                <a:r>
                  <a:rPr spc="-10" dirty="0"/>
                  <a:t>sensitive</a:t>
                </a:r>
                <a:r>
                  <a:rPr dirty="0"/>
                  <a:t> </a:t>
                </a:r>
                <a:r>
                  <a:rPr spc="-10" dirty="0"/>
                  <a:t>to</a:t>
                </a:r>
                <a:r>
                  <a:rPr lang="zh-CN" altLang="en-US" spc="-10" dirty="0"/>
                  <a:t> </a:t>
                </a:r>
                <a:r>
                  <a:rPr lang="en-US" altLang="zh-CN" spc="-10" dirty="0"/>
                  <a:t>local</a:t>
                </a:r>
                <a:r>
                  <a:rPr spc="5" dirty="0"/>
                  <a:t> </a:t>
                </a:r>
                <a:r>
                  <a:rPr spc="-10" dirty="0"/>
                  <a:t>location</a:t>
                </a:r>
              </a:p>
              <a:p>
                <a:pPr marL="469900" marR="5080" lvl="1" indent="-228600">
                  <a:lnSpc>
                    <a:spcPct val="111000"/>
                  </a:lnSpc>
                  <a:spcBef>
                    <a:spcPts val="1085"/>
                  </a:spcBef>
                  <a:buChar char="•"/>
                  <a:tabLst>
                    <a:tab pos="469265" algn="l"/>
                    <a:tab pos="469900" algn="l"/>
                  </a:tabLst>
                </a:pPr>
                <a:r>
                  <a:rPr sz="1900" spc="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translation/rotation</a:t>
                </a:r>
                <a:r>
                  <a:rPr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of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pattern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</a:t>
                </a:r>
                <a:r>
                  <a:rPr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input</a:t>
                </a:r>
                <a:r>
                  <a:rPr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results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similar</a:t>
                </a:r>
                <a:r>
                  <a:rPr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changes</a:t>
                </a:r>
                <a:r>
                  <a:rPr sz="19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of </a:t>
                </a:r>
                <a:r>
                  <a:rPr sz="1900" spc="-44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 pattern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</a:t>
                </a:r>
                <a:r>
                  <a:rPr sz="19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sz="19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</a:t>
                </a:r>
                <a:r>
                  <a:rPr sz="19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output</a:t>
                </a:r>
                <a:endParaRPr sz="1900" dirty="0">
                  <a:latin typeface="Times New Roman" panose="02020603050405020304" pitchFamily="18" charset="0"/>
                  <a:cs typeface="Roboto Lt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955"/>
                  </a:spcBef>
                  <a:buChar char="•"/>
                  <a:tabLst>
                    <a:tab pos="240665" algn="l"/>
                    <a:tab pos="241300" algn="l"/>
                  </a:tabLst>
                </a:pPr>
                <a:r>
                  <a:rPr spc="20" dirty="0"/>
                  <a:t>A</a:t>
                </a:r>
                <a:r>
                  <a:rPr dirty="0"/>
                  <a:t> </a:t>
                </a:r>
                <a:r>
                  <a:rPr spc="-5" dirty="0"/>
                  <a:t>pooling</a:t>
                </a:r>
                <a:r>
                  <a:rPr dirty="0"/>
                  <a:t> </a:t>
                </a:r>
                <a:r>
                  <a:rPr spc="-20" dirty="0"/>
                  <a:t>layer</a:t>
                </a:r>
                <a:r>
                  <a:rPr spc="5" dirty="0"/>
                  <a:t> </a:t>
                </a:r>
                <a:r>
                  <a:rPr spc="-5" dirty="0"/>
                  <a:t>computes </a:t>
                </a:r>
                <a:r>
                  <a:rPr spc="-10" dirty="0"/>
                  <a:t>mean/max</a:t>
                </a:r>
                <a:r>
                  <a:rPr spc="5" dirty="0"/>
                  <a:t> </a:t>
                </a:r>
                <a:r>
                  <a:rPr spc="-15" dirty="0"/>
                  <a:t>in</a:t>
                </a:r>
                <a:r>
                  <a:rPr dirty="0"/>
                  <a:t> </a:t>
                </a:r>
                <a:r>
                  <a:rPr spc="-10" dirty="0"/>
                  <a:t>windows</a:t>
                </a:r>
                <a:r>
                  <a:rPr dirty="0"/>
                  <a:t> </a:t>
                </a:r>
                <a:r>
                  <a:rPr spc="10" dirty="0"/>
                  <a:t>of</a:t>
                </a:r>
                <a:r>
                  <a:rPr dirty="0"/>
                  <a:t> </a:t>
                </a:r>
                <a:r>
                  <a:rPr spc="-15" dirty="0"/>
                  <a:t>size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lang="zh-CN" altLang="en-US" sz="2200" i="1" spc="5" dirty="0" smtClean="0"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  <m:r>
                      <a:rPr lang="en-US" altLang="zh-CN" sz="2200" i="1" spc="-409" dirty="0" smtClean="0">
                        <a:latin typeface="Cambria Math" panose="02040503050406030204" pitchFamily="18" charset="0"/>
                        <a:cs typeface="Lucida Sans Unicode"/>
                      </a:rPr>
                      <m:t>×</m:t>
                    </m:r>
                    <m:r>
                      <a:rPr lang="zh-CN" altLang="en-US" sz="2200" i="1" spc="-254" dirty="0" smtClean="0">
                        <a:latin typeface="Cambria Math" panose="02040503050406030204" pitchFamily="18" charset="0"/>
                        <a:cs typeface="Lucida Sans Unicode"/>
                      </a:rPr>
                      <m:t> </m:t>
                    </m:r>
                    <m:r>
                      <a:rPr lang="zh-CN" altLang="en-US" sz="2200" i="1" spc="5" dirty="0">
                        <a:latin typeface="Cambria Math" panose="02040503050406030204" pitchFamily="18" charset="0"/>
                        <a:cs typeface="Times New Roman"/>
                      </a:rPr>
                      <m:t>𝑘</m:t>
                    </m:r>
                  </m:oMath>
                </a14:m>
                <a:endParaRPr sz="22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7195" y="701146"/>
                <a:ext cx="8358111" cy="1790489"/>
              </a:xfrm>
              <a:prstGeom prst="rect">
                <a:avLst/>
              </a:prstGeom>
              <a:blipFill>
                <a:blip r:embed="rId2"/>
                <a:stretch>
                  <a:fillRect l="-1515" r="-303"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714955" y="3170301"/>
            <a:ext cx="5230495" cy="228600"/>
          </a:xfrm>
          <a:custGeom>
            <a:avLst/>
            <a:gdLst/>
            <a:ahLst/>
            <a:cxnLst/>
            <a:rect l="l" t="t" r="r" b="b"/>
            <a:pathLst>
              <a:path w="5230495" h="228600">
                <a:moveTo>
                  <a:pt x="5229898" y="0"/>
                </a:moveTo>
                <a:lnTo>
                  <a:pt x="0" y="0"/>
                </a:lnTo>
                <a:lnTo>
                  <a:pt x="0" y="228600"/>
                </a:lnTo>
                <a:lnTo>
                  <a:pt x="5229898" y="228600"/>
                </a:lnTo>
                <a:lnTo>
                  <a:pt x="52298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255" y="2644139"/>
            <a:ext cx="5584257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6080">
              <a:lnSpc>
                <a:spcPct val="125000"/>
              </a:lnSpc>
              <a:spcBef>
                <a:spcPts val="100"/>
              </a:spcBef>
            </a:pPr>
            <a:r>
              <a:rPr sz="1200" i="1" dirty="0">
                <a:solidFill>
                  <a:srgbClr val="008000"/>
                </a:solidFill>
                <a:latin typeface="Courier New"/>
                <a:cs typeface="Courier New"/>
              </a:rPr>
              <a:t># h, w: pooling window height and width </a:t>
            </a:r>
            <a:r>
              <a:rPr sz="1200" i="1" spc="-71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sz="1200" i="1" spc="-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8000"/>
                </a:solidFill>
                <a:latin typeface="Courier New"/>
                <a:cs typeface="Courier New"/>
              </a:rPr>
              <a:t>mode:</a:t>
            </a:r>
            <a:r>
              <a:rPr sz="1200" i="1" spc="-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8000"/>
                </a:solidFill>
                <a:latin typeface="Courier New"/>
                <a:cs typeface="Courier New"/>
              </a:rPr>
              <a:t>max or</a:t>
            </a:r>
            <a:r>
              <a:rPr sz="1200" i="1" spc="-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8000"/>
                </a:solidFill>
                <a:latin typeface="Courier New"/>
                <a:cs typeface="Courier New"/>
              </a:rPr>
              <a:t>avg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200" i="1" spc="-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 torch.zeros((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200" i="1" dirty="0">
                <a:latin typeface="Courier New"/>
                <a:cs typeface="Courier New"/>
              </a:rPr>
              <a:t>.shape[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0</a:t>
            </a:r>
            <a:r>
              <a:rPr sz="1200" i="1" dirty="0">
                <a:latin typeface="Courier New"/>
                <a:cs typeface="Courier New"/>
              </a:rPr>
              <a:t>] -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h</a:t>
            </a:r>
            <a:r>
              <a:rPr sz="1200" i="1" spc="-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+ 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200" i="1" dirty="0">
                <a:latin typeface="Courier New"/>
                <a:cs typeface="Courier New"/>
              </a:rPr>
              <a:t>, 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200" i="1" dirty="0">
                <a:latin typeface="Courier New"/>
                <a:cs typeface="Courier New"/>
              </a:rPr>
              <a:t>.shape[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200" i="1" dirty="0">
                <a:latin typeface="Courier New"/>
                <a:cs typeface="Courier New"/>
              </a:rPr>
              <a:t>] -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 </a:t>
            </a:r>
            <a:r>
              <a:rPr sz="1200" i="1" dirty="0">
                <a:latin typeface="Courier New"/>
                <a:cs typeface="Courier New"/>
              </a:rPr>
              <a:t>+ 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200" i="1" dirty="0">
                <a:latin typeface="Courier New"/>
                <a:cs typeface="Courier New"/>
              </a:rPr>
              <a:t>))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255" y="3329940"/>
            <a:ext cx="4835478" cy="14209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564640" indent="-367030">
              <a:lnSpc>
                <a:spcPct val="125000"/>
              </a:lnSpc>
              <a:spcBef>
                <a:spcPts val="100"/>
              </a:spcBef>
            </a:pP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for</a:t>
            </a:r>
            <a:r>
              <a:rPr sz="1200" i="1" spc="5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sz="1200" i="1" spc="720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in</a:t>
            </a:r>
            <a:r>
              <a:rPr sz="1200" i="1" spc="720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range</a:t>
            </a:r>
            <a:r>
              <a:rPr sz="1200" i="1" dirty="0"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200" i="1" dirty="0">
                <a:latin typeface="Courier New"/>
                <a:cs typeface="Courier New"/>
              </a:rPr>
              <a:t>.shape[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0</a:t>
            </a:r>
            <a:r>
              <a:rPr sz="1200" i="1" dirty="0">
                <a:latin typeface="Courier New"/>
                <a:cs typeface="Courier New"/>
              </a:rPr>
              <a:t>]): </a:t>
            </a:r>
            <a:r>
              <a:rPr sz="1200" i="1" spc="-710" dirty="0">
                <a:latin typeface="Courier New"/>
                <a:cs typeface="Courier New"/>
              </a:rPr>
              <a:t> </a:t>
            </a:r>
            <a:endParaRPr lang="en-US" sz="1200" i="1" spc="-710" dirty="0">
              <a:latin typeface="Courier New"/>
              <a:cs typeface="Courier New"/>
            </a:endParaRPr>
          </a:p>
          <a:p>
            <a:pPr marL="379095" marR="1564640" indent="-367030">
              <a:lnSpc>
                <a:spcPct val="125000"/>
              </a:lnSpc>
              <a:spcBef>
                <a:spcPts val="100"/>
              </a:spcBef>
            </a:pPr>
            <a:r>
              <a:rPr lang="en-US" sz="1200" i="1" spc="-710" dirty="0">
                <a:solidFill>
                  <a:srgbClr val="AF00DB"/>
                </a:solidFill>
                <a:latin typeface="Courier New"/>
                <a:cs typeface="Courier New"/>
              </a:rPr>
              <a:t>                                                                                                                                                                                             </a:t>
            </a: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for</a:t>
            </a:r>
            <a:r>
              <a:rPr sz="1200" i="1" spc="-20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200" i="1" spc="-20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in</a:t>
            </a:r>
            <a:r>
              <a:rPr sz="1200" i="1" spc="-20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range</a:t>
            </a:r>
            <a:r>
              <a:rPr sz="1200" i="1" dirty="0"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200" i="1" dirty="0">
                <a:latin typeface="Courier New"/>
                <a:cs typeface="Courier New"/>
              </a:rPr>
              <a:t>.shape[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1</a:t>
            </a:r>
            <a:r>
              <a:rPr sz="1200" i="1" dirty="0">
                <a:latin typeface="Courier New"/>
                <a:cs typeface="Courier New"/>
              </a:rPr>
              <a:t>]):</a:t>
            </a:r>
            <a:endParaRPr sz="1200" dirty="0">
              <a:latin typeface="Courier New"/>
              <a:cs typeface="Courier New"/>
            </a:endParaRPr>
          </a:p>
          <a:p>
            <a:pPr marL="746125">
              <a:lnSpc>
                <a:spcPct val="100000"/>
              </a:lnSpc>
              <a:spcBef>
                <a:spcPts val="359"/>
              </a:spcBef>
            </a:pP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if</a:t>
            </a:r>
            <a:r>
              <a:rPr sz="1200" i="1" spc="-25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mode</a:t>
            </a:r>
            <a:r>
              <a:rPr sz="1200" i="1" spc="-20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==</a:t>
            </a:r>
            <a:r>
              <a:rPr sz="1200" i="1" spc="-2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A31515"/>
                </a:solidFill>
                <a:latin typeface="Courier New"/>
                <a:cs typeface="Courier New"/>
              </a:rPr>
              <a:t>'max'</a:t>
            </a:r>
            <a:r>
              <a:rPr sz="1200" i="1" dirty="0"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746125" marR="96520" indent="366395">
              <a:lnSpc>
                <a:spcPct val="125000"/>
              </a:lnSpc>
            </a:pP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200" i="1" dirty="0">
                <a:latin typeface="Courier New"/>
                <a:cs typeface="Courier New"/>
              </a:rPr>
              <a:t>[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sz="1200" i="1" dirty="0">
                <a:latin typeface="Courier New"/>
                <a:cs typeface="Courier New"/>
              </a:rPr>
              <a:t>,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200" i="1" dirty="0">
                <a:latin typeface="Courier New"/>
                <a:cs typeface="Courier New"/>
              </a:rPr>
              <a:t>]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200" i="1" dirty="0">
                <a:latin typeface="Courier New"/>
                <a:cs typeface="Courier New"/>
              </a:rPr>
              <a:t>[i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: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sz="1200" i="1" dirty="0">
                <a:latin typeface="Courier New"/>
                <a:cs typeface="Courier New"/>
              </a:rPr>
              <a:t>+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h</a:t>
            </a:r>
            <a:r>
              <a:rPr sz="1200" i="1" dirty="0">
                <a:latin typeface="Courier New"/>
                <a:cs typeface="Courier New"/>
              </a:rPr>
              <a:t>,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200" i="1" spc="-10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: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200" i="1" dirty="0">
                <a:latin typeface="Courier New"/>
                <a:cs typeface="Courier New"/>
              </a:rPr>
              <a:t>+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</a:t>
            </a:r>
            <a:r>
              <a:rPr sz="1200" i="1" dirty="0">
                <a:latin typeface="Courier New"/>
                <a:cs typeface="Courier New"/>
              </a:rPr>
              <a:t>].max() </a:t>
            </a:r>
            <a:r>
              <a:rPr sz="1200" i="1" spc="-705" dirty="0">
                <a:latin typeface="Courier New"/>
                <a:cs typeface="Courier New"/>
              </a:rPr>
              <a:t> </a:t>
            </a:r>
            <a:r>
              <a:rPr sz="1200" i="1" dirty="0" err="1">
                <a:solidFill>
                  <a:srgbClr val="AF00DB"/>
                </a:solidFill>
                <a:latin typeface="Courier New"/>
                <a:cs typeface="Courier New"/>
              </a:rPr>
              <a:t>elif</a:t>
            </a:r>
            <a:r>
              <a:rPr sz="1200" i="1" spc="-5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mode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== </a:t>
            </a:r>
            <a:r>
              <a:rPr sz="1200" i="1" dirty="0">
                <a:solidFill>
                  <a:srgbClr val="A31515"/>
                </a:solidFill>
                <a:latin typeface="Courier New"/>
                <a:cs typeface="Courier New"/>
              </a:rPr>
              <a:t>'avg'</a:t>
            </a:r>
            <a:r>
              <a:rPr sz="1200" i="1" dirty="0"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1113155">
              <a:lnSpc>
                <a:spcPct val="100000"/>
              </a:lnSpc>
              <a:spcBef>
                <a:spcPts val="359"/>
              </a:spcBef>
            </a:pP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Y</a:t>
            </a:r>
            <a:r>
              <a:rPr sz="1200" i="1" dirty="0">
                <a:latin typeface="Courier New"/>
                <a:cs typeface="Courier New"/>
              </a:rPr>
              <a:t>[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sz="1200" i="1" dirty="0">
                <a:latin typeface="Courier New"/>
                <a:cs typeface="Courier New"/>
              </a:rPr>
              <a:t>,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200" i="1" dirty="0">
                <a:latin typeface="Courier New"/>
                <a:cs typeface="Courier New"/>
              </a:rPr>
              <a:t>]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200" i="1" dirty="0">
                <a:latin typeface="Courier New"/>
                <a:cs typeface="Courier New"/>
              </a:rPr>
              <a:t>[i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:</a:t>
            </a:r>
            <a:r>
              <a:rPr sz="1200" i="1" spc="-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i</a:t>
            </a:r>
            <a:r>
              <a:rPr sz="1200" i="1" dirty="0">
                <a:latin typeface="Courier New"/>
                <a:cs typeface="Courier New"/>
              </a:rPr>
              <a:t>+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h</a:t>
            </a:r>
            <a:r>
              <a:rPr sz="1200" i="1" dirty="0">
                <a:latin typeface="Courier New"/>
                <a:cs typeface="Courier New"/>
              </a:rPr>
              <a:t>,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200" i="1" spc="-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: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j</a:t>
            </a:r>
            <a:r>
              <a:rPr sz="1200" i="1" dirty="0">
                <a:latin typeface="Courier New"/>
                <a:cs typeface="Courier New"/>
              </a:rPr>
              <a:t>+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</a:t>
            </a:r>
            <a:r>
              <a:rPr sz="1200" i="1" dirty="0">
                <a:latin typeface="Courier New"/>
                <a:cs typeface="Courier New"/>
              </a:rPr>
              <a:t>].mean()</a:t>
            </a:r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28142" y="2868762"/>
            <a:ext cx="952500" cy="1010285"/>
            <a:chOff x="6528142" y="2868762"/>
            <a:chExt cx="952500" cy="1010285"/>
          </a:xfrm>
        </p:grpSpPr>
        <p:sp>
          <p:nvSpPr>
            <p:cNvPr id="9" name="object 9"/>
            <p:cNvSpPr/>
            <p:nvPr/>
          </p:nvSpPr>
          <p:spPr>
            <a:xfrm>
              <a:off x="6529044" y="2868762"/>
              <a:ext cx="951865" cy="1010285"/>
            </a:xfrm>
            <a:custGeom>
              <a:avLst/>
              <a:gdLst/>
              <a:ahLst/>
              <a:cxnLst/>
              <a:rect l="l" t="t" r="r" b="b"/>
              <a:pathLst>
                <a:path w="951865" h="1010285">
                  <a:moveTo>
                    <a:pt x="951508" y="0"/>
                  </a:moveTo>
                  <a:lnTo>
                    <a:pt x="0" y="0"/>
                  </a:lnTo>
                  <a:lnTo>
                    <a:pt x="0" y="1010100"/>
                  </a:lnTo>
                  <a:lnTo>
                    <a:pt x="951508" y="1010100"/>
                  </a:lnTo>
                  <a:lnTo>
                    <a:pt x="9515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40842" y="2890984"/>
              <a:ext cx="374015" cy="393700"/>
            </a:xfrm>
            <a:custGeom>
              <a:avLst/>
              <a:gdLst/>
              <a:ahLst/>
              <a:cxnLst/>
              <a:rect l="l" t="t" r="r" b="b"/>
              <a:pathLst>
                <a:path w="374015" h="393700">
                  <a:moveTo>
                    <a:pt x="0" y="393273"/>
                  </a:moveTo>
                  <a:lnTo>
                    <a:pt x="373400" y="393273"/>
                  </a:lnTo>
                  <a:lnTo>
                    <a:pt x="373400" y="0"/>
                  </a:lnTo>
                  <a:lnTo>
                    <a:pt x="0" y="0"/>
                  </a:lnTo>
                  <a:lnTo>
                    <a:pt x="0" y="393273"/>
                  </a:lnTo>
                  <a:close/>
                </a:path>
              </a:pathLst>
            </a:custGeom>
            <a:ln w="25400">
              <a:solidFill>
                <a:srgbClr val="629B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24282" y="2868762"/>
            <a:ext cx="957085" cy="947925"/>
          </a:xfrm>
          <a:custGeom>
            <a:avLst/>
            <a:gdLst>
              <a:gd name="connsiteX0" fmla="*/ 0 w 951865"/>
              <a:gd name="connsiteY0" fmla="*/ 0 h 643125"/>
              <a:gd name="connsiteX1" fmla="*/ 951865 w 951865"/>
              <a:gd name="connsiteY1" fmla="*/ 0 h 643125"/>
              <a:gd name="connsiteX2" fmla="*/ 951865 w 951865"/>
              <a:gd name="connsiteY2" fmla="*/ 643125 h 643125"/>
              <a:gd name="connsiteX3" fmla="*/ 0 w 951865"/>
              <a:gd name="connsiteY3" fmla="*/ 643125 h 643125"/>
              <a:gd name="connsiteX4" fmla="*/ 0 w 951865"/>
              <a:gd name="connsiteY4" fmla="*/ 0 h 643125"/>
              <a:gd name="connsiteX0" fmla="*/ 4762 w 956627"/>
              <a:gd name="connsiteY0" fmla="*/ 0 h 947925"/>
              <a:gd name="connsiteX1" fmla="*/ 956627 w 956627"/>
              <a:gd name="connsiteY1" fmla="*/ 0 h 947925"/>
              <a:gd name="connsiteX2" fmla="*/ 956627 w 956627"/>
              <a:gd name="connsiteY2" fmla="*/ 643125 h 947925"/>
              <a:gd name="connsiteX3" fmla="*/ 0 w 956627"/>
              <a:gd name="connsiteY3" fmla="*/ 947925 h 947925"/>
              <a:gd name="connsiteX4" fmla="*/ 4762 w 956627"/>
              <a:gd name="connsiteY4" fmla="*/ 0 h 947925"/>
              <a:gd name="connsiteX0" fmla="*/ 4762 w 961389"/>
              <a:gd name="connsiteY0" fmla="*/ 0 h 947925"/>
              <a:gd name="connsiteX1" fmla="*/ 956627 w 961389"/>
              <a:gd name="connsiteY1" fmla="*/ 0 h 947925"/>
              <a:gd name="connsiteX2" fmla="*/ 961389 w 961389"/>
              <a:gd name="connsiteY2" fmla="*/ 938400 h 947925"/>
              <a:gd name="connsiteX3" fmla="*/ 0 w 961389"/>
              <a:gd name="connsiteY3" fmla="*/ 947925 h 947925"/>
              <a:gd name="connsiteX4" fmla="*/ 4762 w 961389"/>
              <a:gd name="connsiteY4" fmla="*/ 0 h 947925"/>
              <a:gd name="connsiteX0" fmla="*/ 4762 w 957085"/>
              <a:gd name="connsiteY0" fmla="*/ 0 h 947925"/>
              <a:gd name="connsiteX1" fmla="*/ 956627 w 957085"/>
              <a:gd name="connsiteY1" fmla="*/ 0 h 947925"/>
              <a:gd name="connsiteX2" fmla="*/ 956626 w 957085"/>
              <a:gd name="connsiteY2" fmla="*/ 943162 h 947925"/>
              <a:gd name="connsiteX3" fmla="*/ 0 w 957085"/>
              <a:gd name="connsiteY3" fmla="*/ 947925 h 947925"/>
              <a:gd name="connsiteX4" fmla="*/ 4762 w 957085"/>
              <a:gd name="connsiteY4" fmla="*/ 0 h 9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085" h="947925">
                <a:moveTo>
                  <a:pt x="4762" y="0"/>
                </a:moveTo>
                <a:lnTo>
                  <a:pt x="956627" y="0"/>
                </a:lnTo>
                <a:cubicBezTo>
                  <a:pt x="958214" y="312800"/>
                  <a:pt x="955039" y="630362"/>
                  <a:pt x="956626" y="943162"/>
                </a:cubicBezTo>
                <a:lnTo>
                  <a:pt x="0" y="947925"/>
                </a:lnTo>
                <a:cubicBezTo>
                  <a:pt x="1587" y="631950"/>
                  <a:pt x="3175" y="315975"/>
                  <a:pt x="4762" y="0"/>
                </a:cubicBezTo>
                <a:close/>
              </a:path>
            </a:pathLst>
          </a:custGeom>
          <a:ln w="25400">
            <a:solidFill>
              <a:srgbClr val="498DC2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R="546735" algn="ctr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X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37732" y="3929866"/>
            <a:ext cx="3539490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7925">
              <a:lnSpc>
                <a:spcPct val="100000"/>
              </a:lnSpc>
              <a:spcBef>
                <a:spcPts val="100"/>
              </a:spcBef>
              <a:tabLst>
                <a:tab pos="2400935" algn="l"/>
              </a:tabLst>
            </a:pPr>
            <a:r>
              <a:rPr sz="1600" spc="-10" dirty="0">
                <a:latin typeface="Times New Roman" panose="02020603050405020304" pitchFamily="18" charset="0"/>
                <a:cs typeface="Roboto Lt"/>
              </a:rPr>
              <a:t>Y[0,</a:t>
            </a:r>
            <a:r>
              <a:rPr sz="1600" dirty="0">
                <a:latin typeface="Times New Roman" panose="02020603050405020304" pitchFamily="18" charset="0"/>
                <a:cs typeface="Roboto Lt"/>
              </a:rPr>
              <a:t> 0]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2400" spc="-15" baseline="3472" dirty="0">
                <a:latin typeface="Times New Roman" panose="02020603050405020304" pitchFamily="18" charset="0"/>
                <a:cs typeface="Roboto Lt"/>
              </a:rPr>
              <a:t>Y[0,</a:t>
            </a:r>
            <a:r>
              <a:rPr sz="2400" spc="-60" baseline="3472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baseline="3472" dirty="0">
                <a:latin typeface="Times New Roman" panose="02020603050405020304" pitchFamily="18" charset="0"/>
                <a:cs typeface="Roboto Lt"/>
              </a:rPr>
              <a:t>1]</a:t>
            </a:r>
          </a:p>
          <a:p>
            <a:pPr>
              <a:lnSpc>
                <a:spcPct val="100000"/>
              </a:lnSpc>
            </a:pPr>
            <a:endParaRPr sz="1450" dirty="0">
              <a:latin typeface="Times New Roman" panose="02020603050405020304" pitchFamily="18" charset="0"/>
              <a:cs typeface="Roboto Lt"/>
            </a:endParaRPr>
          </a:p>
          <a:p>
            <a:pPr marL="12700" marR="5080">
              <a:lnSpc>
                <a:spcPts val="1900"/>
              </a:lnSpc>
            </a:pPr>
            <a:r>
              <a:rPr sz="1600" spc="-10" dirty="0">
                <a:latin typeface="Times New Roman" panose="02020603050405020304" pitchFamily="18" charset="0"/>
                <a:cs typeface="Roboto Lt"/>
              </a:rPr>
              <a:t>Full</a:t>
            </a:r>
            <a:r>
              <a:rPr sz="1600" spc="-5" dirty="0">
                <a:latin typeface="Times New Roman" panose="02020603050405020304" pitchFamily="18" charset="0"/>
                <a:cs typeface="Roboto Lt"/>
              </a:rPr>
              <a:t> code: </a:t>
            </a:r>
            <a:r>
              <a:rPr sz="1600" u="sng" spc="-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http://d2l.ai/ </a:t>
            </a:r>
            <a:r>
              <a:rPr sz="1600" spc="-15" dirty="0">
                <a:solidFill>
                  <a:srgbClr val="686CEA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u="sng" spc="-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chapter_convolutional-neural-networks/ </a:t>
            </a:r>
            <a:r>
              <a:rPr sz="1600" spc="-375" dirty="0">
                <a:solidFill>
                  <a:srgbClr val="686CEA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u="sng" spc="-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3"/>
              </a:rPr>
              <a:t>pooling.html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871117" y="2868048"/>
            <a:ext cx="399415" cy="419100"/>
            <a:chOff x="7871117" y="2868048"/>
            <a:chExt cx="399415" cy="419100"/>
          </a:xfrm>
        </p:grpSpPr>
        <p:sp>
          <p:nvSpPr>
            <p:cNvPr id="14" name="object 14"/>
            <p:cNvSpPr/>
            <p:nvPr/>
          </p:nvSpPr>
          <p:spPr>
            <a:xfrm>
              <a:off x="7883817" y="2880748"/>
              <a:ext cx="374015" cy="393700"/>
            </a:xfrm>
            <a:custGeom>
              <a:avLst/>
              <a:gdLst/>
              <a:ahLst/>
              <a:cxnLst/>
              <a:rect l="l" t="t" r="r" b="b"/>
              <a:pathLst>
                <a:path w="374015" h="393700">
                  <a:moveTo>
                    <a:pt x="373400" y="0"/>
                  </a:moveTo>
                  <a:lnTo>
                    <a:pt x="0" y="0"/>
                  </a:lnTo>
                  <a:lnTo>
                    <a:pt x="0" y="393273"/>
                  </a:lnTo>
                  <a:lnTo>
                    <a:pt x="373400" y="393273"/>
                  </a:lnTo>
                  <a:lnTo>
                    <a:pt x="37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83817" y="2880748"/>
              <a:ext cx="374015" cy="393700"/>
            </a:xfrm>
            <a:custGeom>
              <a:avLst/>
              <a:gdLst/>
              <a:ahLst/>
              <a:cxnLst/>
              <a:rect l="l" t="t" r="r" b="b"/>
              <a:pathLst>
                <a:path w="374015" h="393700">
                  <a:moveTo>
                    <a:pt x="0" y="393273"/>
                  </a:moveTo>
                  <a:lnTo>
                    <a:pt x="373400" y="393273"/>
                  </a:lnTo>
                  <a:lnTo>
                    <a:pt x="373400" y="0"/>
                  </a:lnTo>
                  <a:lnTo>
                    <a:pt x="0" y="0"/>
                  </a:lnTo>
                  <a:lnTo>
                    <a:pt x="0" y="393273"/>
                  </a:lnTo>
                  <a:close/>
                </a:path>
              </a:pathLst>
            </a:custGeom>
            <a:ln w="25400">
              <a:solidFill>
                <a:srgbClr val="629B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23441" y="2858536"/>
            <a:ext cx="966153" cy="962212"/>
          </a:xfrm>
          <a:custGeom>
            <a:avLst/>
            <a:gdLst>
              <a:gd name="connsiteX0" fmla="*/ 0 w 951865"/>
              <a:gd name="connsiteY0" fmla="*/ 0 h 643125"/>
              <a:gd name="connsiteX1" fmla="*/ 951865 w 951865"/>
              <a:gd name="connsiteY1" fmla="*/ 0 h 643125"/>
              <a:gd name="connsiteX2" fmla="*/ 951865 w 951865"/>
              <a:gd name="connsiteY2" fmla="*/ 643125 h 643125"/>
              <a:gd name="connsiteX3" fmla="*/ 0 w 951865"/>
              <a:gd name="connsiteY3" fmla="*/ 643125 h 643125"/>
              <a:gd name="connsiteX4" fmla="*/ 0 w 951865"/>
              <a:gd name="connsiteY4" fmla="*/ 0 h 643125"/>
              <a:gd name="connsiteX0" fmla="*/ 0 w 951865"/>
              <a:gd name="connsiteY0" fmla="*/ 0 h 962212"/>
              <a:gd name="connsiteX1" fmla="*/ 951865 w 951865"/>
              <a:gd name="connsiteY1" fmla="*/ 0 h 962212"/>
              <a:gd name="connsiteX2" fmla="*/ 951865 w 951865"/>
              <a:gd name="connsiteY2" fmla="*/ 643125 h 962212"/>
              <a:gd name="connsiteX3" fmla="*/ 0 w 951865"/>
              <a:gd name="connsiteY3" fmla="*/ 962212 h 962212"/>
              <a:gd name="connsiteX4" fmla="*/ 0 w 951865"/>
              <a:gd name="connsiteY4" fmla="*/ 0 h 962212"/>
              <a:gd name="connsiteX0" fmla="*/ 0 w 994728"/>
              <a:gd name="connsiteY0" fmla="*/ 0 h 962212"/>
              <a:gd name="connsiteX1" fmla="*/ 951865 w 994728"/>
              <a:gd name="connsiteY1" fmla="*/ 0 h 962212"/>
              <a:gd name="connsiteX2" fmla="*/ 994728 w 994728"/>
              <a:gd name="connsiteY2" fmla="*/ 847912 h 962212"/>
              <a:gd name="connsiteX3" fmla="*/ 0 w 994728"/>
              <a:gd name="connsiteY3" fmla="*/ 962212 h 962212"/>
              <a:gd name="connsiteX4" fmla="*/ 0 w 994728"/>
              <a:gd name="connsiteY4" fmla="*/ 0 h 962212"/>
              <a:gd name="connsiteX0" fmla="*/ 0 w 956628"/>
              <a:gd name="connsiteY0" fmla="*/ 0 h 962212"/>
              <a:gd name="connsiteX1" fmla="*/ 951865 w 956628"/>
              <a:gd name="connsiteY1" fmla="*/ 0 h 962212"/>
              <a:gd name="connsiteX2" fmla="*/ 956628 w 956628"/>
              <a:gd name="connsiteY2" fmla="*/ 943162 h 962212"/>
              <a:gd name="connsiteX3" fmla="*/ 0 w 956628"/>
              <a:gd name="connsiteY3" fmla="*/ 962212 h 962212"/>
              <a:gd name="connsiteX4" fmla="*/ 0 w 956628"/>
              <a:gd name="connsiteY4" fmla="*/ 0 h 962212"/>
              <a:gd name="connsiteX0" fmla="*/ 0 w 980440"/>
              <a:gd name="connsiteY0" fmla="*/ 0 h 962212"/>
              <a:gd name="connsiteX1" fmla="*/ 951865 w 980440"/>
              <a:gd name="connsiteY1" fmla="*/ 0 h 962212"/>
              <a:gd name="connsiteX2" fmla="*/ 980440 w 980440"/>
              <a:gd name="connsiteY2" fmla="*/ 947925 h 962212"/>
              <a:gd name="connsiteX3" fmla="*/ 0 w 980440"/>
              <a:gd name="connsiteY3" fmla="*/ 962212 h 962212"/>
              <a:gd name="connsiteX4" fmla="*/ 0 w 980440"/>
              <a:gd name="connsiteY4" fmla="*/ 0 h 962212"/>
              <a:gd name="connsiteX0" fmla="*/ 0 w 966153"/>
              <a:gd name="connsiteY0" fmla="*/ 0 h 962212"/>
              <a:gd name="connsiteX1" fmla="*/ 951865 w 966153"/>
              <a:gd name="connsiteY1" fmla="*/ 0 h 962212"/>
              <a:gd name="connsiteX2" fmla="*/ 966153 w 966153"/>
              <a:gd name="connsiteY2" fmla="*/ 952688 h 962212"/>
              <a:gd name="connsiteX3" fmla="*/ 0 w 966153"/>
              <a:gd name="connsiteY3" fmla="*/ 962212 h 962212"/>
              <a:gd name="connsiteX4" fmla="*/ 0 w 966153"/>
              <a:gd name="connsiteY4" fmla="*/ 0 h 96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153" h="962212">
                <a:moveTo>
                  <a:pt x="0" y="0"/>
                </a:moveTo>
                <a:lnTo>
                  <a:pt x="951865" y="0"/>
                </a:lnTo>
                <a:cubicBezTo>
                  <a:pt x="953453" y="314387"/>
                  <a:pt x="964565" y="638301"/>
                  <a:pt x="966153" y="952688"/>
                </a:cubicBezTo>
                <a:lnTo>
                  <a:pt x="0" y="96221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98DC2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  <a:p>
            <a:pPr marL="405765">
              <a:lnSpc>
                <a:spcPct val="100000"/>
              </a:lnSpc>
              <a:spcBef>
                <a:spcPts val="165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X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D0F8DC-CC44-4546-B273-A3C36B1F1A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42</a:t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40334" y="915504"/>
            <a:ext cx="2303780" cy="3706495"/>
            <a:chOff x="6840334" y="915504"/>
            <a:chExt cx="2303780" cy="3706495"/>
          </a:xfrm>
        </p:grpSpPr>
        <p:sp>
          <p:nvSpPr>
            <p:cNvPr id="3" name="object 3"/>
            <p:cNvSpPr/>
            <p:nvPr/>
          </p:nvSpPr>
          <p:spPr>
            <a:xfrm>
              <a:off x="6853034" y="928204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19">
                  <a:moveTo>
                    <a:pt x="335610" y="0"/>
                  </a:moveTo>
                  <a:lnTo>
                    <a:pt x="1023277" y="0"/>
                  </a:lnTo>
                  <a:lnTo>
                    <a:pt x="1088091" y="206"/>
                  </a:lnTo>
                  <a:lnTo>
                    <a:pt x="1140360" y="1655"/>
                  </a:lnTo>
                  <a:lnTo>
                    <a:pt x="1181877" y="5588"/>
                  </a:lnTo>
                  <a:lnTo>
                    <a:pt x="1257546" y="34539"/>
                  </a:lnTo>
                  <a:lnTo>
                    <a:pt x="1294590" y="64314"/>
                  </a:lnTo>
                  <a:lnTo>
                    <a:pt x="1324361" y="101358"/>
                  </a:lnTo>
                  <a:lnTo>
                    <a:pt x="1345653" y="144462"/>
                  </a:lnTo>
                  <a:lnTo>
                    <a:pt x="1355563" y="181433"/>
                  </a:lnTo>
                  <a:lnTo>
                    <a:pt x="1358900" y="219557"/>
                  </a:lnTo>
                  <a:lnTo>
                    <a:pt x="1358062" y="238713"/>
                  </a:lnTo>
                  <a:lnTo>
                    <a:pt x="1351420" y="276362"/>
                  </a:lnTo>
                  <a:lnTo>
                    <a:pt x="1324361" y="337750"/>
                  </a:lnTo>
                  <a:lnTo>
                    <a:pt x="1294590" y="374799"/>
                  </a:lnTo>
                  <a:lnTo>
                    <a:pt x="1257546" y="404575"/>
                  </a:lnTo>
                  <a:lnTo>
                    <a:pt x="1214437" y="425869"/>
                  </a:lnTo>
                  <a:lnTo>
                    <a:pt x="1140360" y="437448"/>
                  </a:lnTo>
                  <a:lnTo>
                    <a:pt x="1088091" y="438895"/>
                  </a:lnTo>
                  <a:lnTo>
                    <a:pt x="1023277" y="439102"/>
                  </a:lnTo>
                  <a:lnTo>
                    <a:pt x="335610" y="439102"/>
                  </a:lnTo>
                  <a:lnTo>
                    <a:pt x="270795" y="438895"/>
                  </a:lnTo>
                  <a:lnTo>
                    <a:pt x="218527" y="437448"/>
                  </a:lnTo>
                  <a:lnTo>
                    <a:pt x="177010" y="433519"/>
                  </a:lnTo>
                  <a:lnTo>
                    <a:pt x="101340" y="404575"/>
                  </a:lnTo>
                  <a:lnTo>
                    <a:pt x="64296" y="374799"/>
                  </a:lnTo>
                  <a:lnTo>
                    <a:pt x="34525" y="337750"/>
                  </a:lnTo>
                  <a:lnTo>
                    <a:pt x="13233" y="294640"/>
                  </a:lnTo>
                  <a:lnTo>
                    <a:pt x="3330" y="257684"/>
                  </a:lnTo>
                  <a:lnTo>
                    <a:pt x="0" y="219557"/>
                  </a:lnTo>
                  <a:lnTo>
                    <a:pt x="835" y="200406"/>
                  </a:lnTo>
                  <a:lnTo>
                    <a:pt x="7468" y="162748"/>
                  </a:lnTo>
                  <a:lnTo>
                    <a:pt x="34525" y="101358"/>
                  </a:lnTo>
                  <a:lnTo>
                    <a:pt x="64296" y="64314"/>
                  </a:lnTo>
                  <a:lnTo>
                    <a:pt x="101340" y="34539"/>
                  </a:lnTo>
                  <a:lnTo>
                    <a:pt x="144449" y="13246"/>
                  </a:lnTo>
                  <a:lnTo>
                    <a:pt x="218527" y="1655"/>
                  </a:lnTo>
                  <a:lnTo>
                    <a:pt x="270795" y="206"/>
                  </a:lnTo>
                  <a:lnTo>
                    <a:pt x="335610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0334" y="4169841"/>
              <a:ext cx="1380642" cy="4517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5982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Convolutional Neural</a:t>
            </a:r>
            <a:r>
              <a:rPr spc="-20" dirty="0"/>
              <a:t> </a:t>
            </a:r>
            <a:r>
              <a:rPr spc="-10" dirty="0"/>
              <a:t>Networks</a:t>
            </a:r>
            <a:r>
              <a:rPr spc="-20" dirty="0"/>
              <a:t> </a:t>
            </a:r>
            <a:r>
              <a:rPr spc="30" dirty="0"/>
              <a:t>(CNN)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612" y="778084"/>
            <a:ext cx="6618951" cy="261874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Stacking convolution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extract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features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1335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Activation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applied</a:t>
            </a:r>
            <a:r>
              <a:rPr sz="19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after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each</a:t>
            </a:r>
            <a:r>
              <a:rPr sz="19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convolution</a:t>
            </a:r>
            <a:r>
              <a:rPr sz="19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  <a:p>
            <a:pPr marL="469900" lvl="1" indent="-228600">
              <a:lnSpc>
                <a:spcPct val="100000"/>
              </a:lnSpc>
              <a:spcBef>
                <a:spcPts val="825"/>
              </a:spcBef>
              <a:buChar char="•"/>
              <a:tabLst>
                <a:tab pos="469265" algn="l"/>
                <a:tab pos="469900" algn="l"/>
              </a:tabLst>
            </a:pPr>
            <a:r>
              <a:rPr sz="19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Using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pooling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reduce</a:t>
            </a:r>
            <a:r>
              <a:rPr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location </a:t>
            </a:r>
            <a:r>
              <a:rPr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sensitivity</a:t>
            </a:r>
            <a:endParaRPr sz="1900" dirty="0">
              <a:latin typeface="Times New Roman" panose="02020603050405020304" pitchFamily="18" charset="0"/>
              <a:cs typeface="Roboto Lt"/>
            </a:endParaRPr>
          </a:p>
          <a:p>
            <a:pPr marL="241300" marR="5080" indent="-228600">
              <a:lnSpc>
                <a:spcPct val="113599"/>
              </a:lnSpc>
              <a:spcBef>
                <a:spcPts val="5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Modern 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CNNs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are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deep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neural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network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various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3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hyper-parameters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connections </a:t>
            </a:r>
            <a:r>
              <a:rPr sz="2200" spc="-5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(AlexNet,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VGG,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Inceptions,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ResNet,</a:t>
            </a: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MobileNet)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21397" y="1011476"/>
            <a:ext cx="62801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5835" y="385940"/>
            <a:ext cx="821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Outputs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40067" y="731304"/>
            <a:ext cx="1384300" cy="3246120"/>
            <a:chOff x="6840067" y="731304"/>
            <a:chExt cx="1384300" cy="3246120"/>
          </a:xfrm>
        </p:grpSpPr>
        <p:sp>
          <p:nvSpPr>
            <p:cNvPr id="10" name="object 10"/>
            <p:cNvSpPr/>
            <p:nvPr/>
          </p:nvSpPr>
          <p:spPr>
            <a:xfrm>
              <a:off x="7532217" y="2772841"/>
              <a:ext cx="0" cy="73025"/>
            </a:xfrm>
            <a:custGeom>
              <a:avLst/>
              <a:gdLst/>
              <a:ahLst/>
              <a:cxnLst/>
              <a:rect l="l" t="t" r="r" b="b"/>
              <a:pathLst>
                <a:path h="73025">
                  <a:moveTo>
                    <a:pt x="0" y="0"/>
                  </a:moveTo>
                  <a:lnTo>
                    <a:pt x="0" y="7291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71257" y="2683941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32484" y="832904"/>
              <a:ext cx="0" cy="83185"/>
            </a:xfrm>
            <a:custGeom>
              <a:avLst/>
              <a:gdLst/>
              <a:ahLst/>
              <a:cxnLst/>
              <a:rect l="l" t="t" r="r" b="b"/>
              <a:pathLst>
                <a:path h="83184">
                  <a:moveTo>
                    <a:pt x="0" y="826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71524" y="744004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52767" y="3525418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1023289" y="0"/>
                  </a:moveTo>
                  <a:lnTo>
                    <a:pt x="335622" y="0"/>
                  </a:lnTo>
                  <a:lnTo>
                    <a:pt x="270806" y="206"/>
                  </a:lnTo>
                  <a:lnTo>
                    <a:pt x="218535" y="1655"/>
                  </a:lnTo>
                  <a:lnTo>
                    <a:pt x="177017" y="5588"/>
                  </a:lnTo>
                  <a:lnTo>
                    <a:pt x="101353" y="34532"/>
                  </a:lnTo>
                  <a:lnTo>
                    <a:pt x="64309" y="64304"/>
                  </a:lnTo>
                  <a:lnTo>
                    <a:pt x="34538" y="101351"/>
                  </a:lnTo>
                  <a:lnTo>
                    <a:pt x="13246" y="144462"/>
                  </a:lnTo>
                  <a:lnTo>
                    <a:pt x="3336" y="181429"/>
                  </a:lnTo>
                  <a:lnTo>
                    <a:pt x="0" y="219557"/>
                  </a:lnTo>
                  <a:lnTo>
                    <a:pt x="837" y="238706"/>
                  </a:lnTo>
                  <a:lnTo>
                    <a:pt x="7479" y="276355"/>
                  </a:lnTo>
                  <a:lnTo>
                    <a:pt x="34538" y="337750"/>
                  </a:lnTo>
                  <a:lnTo>
                    <a:pt x="64309" y="374796"/>
                  </a:lnTo>
                  <a:lnTo>
                    <a:pt x="101353" y="404568"/>
                  </a:lnTo>
                  <a:lnTo>
                    <a:pt x="144462" y="425858"/>
                  </a:lnTo>
                  <a:lnTo>
                    <a:pt x="218535" y="437444"/>
                  </a:lnTo>
                  <a:lnTo>
                    <a:pt x="270806" y="438893"/>
                  </a:lnTo>
                  <a:lnTo>
                    <a:pt x="335622" y="439099"/>
                  </a:lnTo>
                  <a:lnTo>
                    <a:pt x="1023289" y="439099"/>
                  </a:lnTo>
                  <a:lnTo>
                    <a:pt x="1088103" y="438893"/>
                  </a:lnTo>
                  <a:lnTo>
                    <a:pt x="1140371" y="437444"/>
                  </a:lnTo>
                  <a:lnTo>
                    <a:pt x="1181884" y="433513"/>
                  </a:lnTo>
                  <a:lnTo>
                    <a:pt x="1257548" y="404568"/>
                  </a:lnTo>
                  <a:lnTo>
                    <a:pt x="1294596" y="374796"/>
                  </a:lnTo>
                  <a:lnTo>
                    <a:pt x="1324372" y="337750"/>
                  </a:lnTo>
                  <a:lnTo>
                    <a:pt x="1345666" y="294640"/>
                  </a:lnTo>
                  <a:lnTo>
                    <a:pt x="1355564" y="257675"/>
                  </a:lnTo>
                  <a:lnTo>
                    <a:pt x="1358900" y="219557"/>
                  </a:lnTo>
                  <a:lnTo>
                    <a:pt x="1358062" y="200401"/>
                  </a:lnTo>
                  <a:lnTo>
                    <a:pt x="1351425" y="162746"/>
                  </a:lnTo>
                  <a:lnTo>
                    <a:pt x="1324372" y="101351"/>
                  </a:lnTo>
                  <a:lnTo>
                    <a:pt x="1294596" y="64304"/>
                  </a:lnTo>
                  <a:lnTo>
                    <a:pt x="1257548" y="34532"/>
                  </a:lnTo>
                  <a:lnTo>
                    <a:pt x="1214437" y="13246"/>
                  </a:lnTo>
                  <a:lnTo>
                    <a:pt x="1140371" y="1655"/>
                  </a:lnTo>
                  <a:lnTo>
                    <a:pt x="1088103" y="206"/>
                  </a:lnTo>
                  <a:lnTo>
                    <a:pt x="1023289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52767" y="3525418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335622" y="0"/>
                  </a:moveTo>
                  <a:lnTo>
                    <a:pt x="1023277" y="0"/>
                  </a:lnTo>
                  <a:lnTo>
                    <a:pt x="1088098" y="206"/>
                  </a:lnTo>
                  <a:lnTo>
                    <a:pt x="1140369" y="1655"/>
                  </a:lnTo>
                  <a:lnTo>
                    <a:pt x="1181884" y="5588"/>
                  </a:lnTo>
                  <a:lnTo>
                    <a:pt x="1257548" y="34532"/>
                  </a:lnTo>
                  <a:lnTo>
                    <a:pt x="1294596" y="64304"/>
                  </a:lnTo>
                  <a:lnTo>
                    <a:pt x="1324372" y="101351"/>
                  </a:lnTo>
                  <a:lnTo>
                    <a:pt x="1345666" y="144462"/>
                  </a:lnTo>
                  <a:lnTo>
                    <a:pt x="1355564" y="181427"/>
                  </a:lnTo>
                  <a:lnTo>
                    <a:pt x="1358900" y="219544"/>
                  </a:lnTo>
                  <a:lnTo>
                    <a:pt x="1358062" y="238700"/>
                  </a:lnTo>
                  <a:lnTo>
                    <a:pt x="1351425" y="276355"/>
                  </a:lnTo>
                  <a:lnTo>
                    <a:pt x="1324372" y="337750"/>
                  </a:lnTo>
                  <a:lnTo>
                    <a:pt x="1294596" y="374796"/>
                  </a:lnTo>
                  <a:lnTo>
                    <a:pt x="1257548" y="404568"/>
                  </a:lnTo>
                  <a:lnTo>
                    <a:pt x="1214437" y="425858"/>
                  </a:lnTo>
                  <a:lnTo>
                    <a:pt x="1140369" y="437444"/>
                  </a:lnTo>
                  <a:lnTo>
                    <a:pt x="1088098" y="438893"/>
                  </a:lnTo>
                  <a:lnTo>
                    <a:pt x="1023277" y="439099"/>
                  </a:lnTo>
                  <a:lnTo>
                    <a:pt x="335622" y="439099"/>
                  </a:lnTo>
                  <a:lnTo>
                    <a:pt x="270806" y="438893"/>
                  </a:lnTo>
                  <a:lnTo>
                    <a:pt x="218535" y="437444"/>
                  </a:lnTo>
                  <a:lnTo>
                    <a:pt x="177017" y="433513"/>
                  </a:lnTo>
                  <a:lnTo>
                    <a:pt x="101353" y="404568"/>
                  </a:lnTo>
                  <a:lnTo>
                    <a:pt x="64309" y="374796"/>
                  </a:lnTo>
                  <a:lnTo>
                    <a:pt x="34538" y="337750"/>
                  </a:lnTo>
                  <a:lnTo>
                    <a:pt x="13246" y="294640"/>
                  </a:lnTo>
                  <a:lnTo>
                    <a:pt x="3336" y="257673"/>
                  </a:lnTo>
                  <a:lnTo>
                    <a:pt x="0" y="219544"/>
                  </a:lnTo>
                  <a:lnTo>
                    <a:pt x="837" y="200396"/>
                  </a:lnTo>
                  <a:lnTo>
                    <a:pt x="7479" y="162746"/>
                  </a:lnTo>
                  <a:lnTo>
                    <a:pt x="34538" y="101351"/>
                  </a:lnTo>
                  <a:lnTo>
                    <a:pt x="64309" y="64304"/>
                  </a:lnTo>
                  <a:lnTo>
                    <a:pt x="101353" y="34532"/>
                  </a:lnTo>
                  <a:lnTo>
                    <a:pt x="144462" y="13246"/>
                  </a:lnTo>
                  <a:lnTo>
                    <a:pt x="218535" y="1655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78738" y="3608689"/>
            <a:ext cx="51244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Conv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40067" y="2880994"/>
            <a:ext cx="1384300" cy="1301750"/>
            <a:chOff x="6840067" y="2880994"/>
            <a:chExt cx="1384300" cy="1301750"/>
          </a:xfrm>
        </p:grpSpPr>
        <p:sp>
          <p:nvSpPr>
            <p:cNvPr id="18" name="object 18"/>
            <p:cNvSpPr/>
            <p:nvPr/>
          </p:nvSpPr>
          <p:spPr>
            <a:xfrm>
              <a:off x="6852767" y="2893694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20">
                  <a:moveTo>
                    <a:pt x="1023289" y="0"/>
                  </a:moveTo>
                  <a:lnTo>
                    <a:pt x="335622" y="0"/>
                  </a:lnTo>
                  <a:lnTo>
                    <a:pt x="270806" y="206"/>
                  </a:lnTo>
                  <a:lnTo>
                    <a:pt x="218535" y="1655"/>
                  </a:lnTo>
                  <a:lnTo>
                    <a:pt x="177017" y="5588"/>
                  </a:lnTo>
                  <a:lnTo>
                    <a:pt x="101353" y="34538"/>
                  </a:lnTo>
                  <a:lnTo>
                    <a:pt x="64309" y="64309"/>
                  </a:lnTo>
                  <a:lnTo>
                    <a:pt x="34538" y="101353"/>
                  </a:lnTo>
                  <a:lnTo>
                    <a:pt x="13246" y="144462"/>
                  </a:lnTo>
                  <a:lnTo>
                    <a:pt x="3336" y="181429"/>
                  </a:lnTo>
                  <a:lnTo>
                    <a:pt x="0" y="219557"/>
                  </a:lnTo>
                  <a:lnTo>
                    <a:pt x="837" y="238706"/>
                  </a:lnTo>
                  <a:lnTo>
                    <a:pt x="7479" y="276355"/>
                  </a:lnTo>
                  <a:lnTo>
                    <a:pt x="34538" y="337750"/>
                  </a:lnTo>
                  <a:lnTo>
                    <a:pt x="64309" y="374797"/>
                  </a:lnTo>
                  <a:lnTo>
                    <a:pt x="101353" y="404569"/>
                  </a:lnTo>
                  <a:lnTo>
                    <a:pt x="144462" y="425856"/>
                  </a:lnTo>
                  <a:lnTo>
                    <a:pt x="218535" y="437446"/>
                  </a:lnTo>
                  <a:lnTo>
                    <a:pt x="270806" y="438895"/>
                  </a:lnTo>
                  <a:lnTo>
                    <a:pt x="335622" y="439102"/>
                  </a:lnTo>
                  <a:lnTo>
                    <a:pt x="1023289" y="439102"/>
                  </a:lnTo>
                  <a:lnTo>
                    <a:pt x="1088103" y="438895"/>
                  </a:lnTo>
                  <a:lnTo>
                    <a:pt x="1140371" y="437446"/>
                  </a:lnTo>
                  <a:lnTo>
                    <a:pt x="1181884" y="433514"/>
                  </a:lnTo>
                  <a:lnTo>
                    <a:pt x="1257548" y="404569"/>
                  </a:lnTo>
                  <a:lnTo>
                    <a:pt x="1294596" y="374797"/>
                  </a:lnTo>
                  <a:lnTo>
                    <a:pt x="1324372" y="337750"/>
                  </a:lnTo>
                  <a:lnTo>
                    <a:pt x="1345666" y="294640"/>
                  </a:lnTo>
                  <a:lnTo>
                    <a:pt x="1355564" y="257675"/>
                  </a:lnTo>
                  <a:lnTo>
                    <a:pt x="1358900" y="219557"/>
                  </a:lnTo>
                  <a:lnTo>
                    <a:pt x="1358062" y="200401"/>
                  </a:lnTo>
                  <a:lnTo>
                    <a:pt x="1351425" y="162746"/>
                  </a:lnTo>
                  <a:lnTo>
                    <a:pt x="1324372" y="101353"/>
                  </a:lnTo>
                  <a:lnTo>
                    <a:pt x="1294596" y="64309"/>
                  </a:lnTo>
                  <a:lnTo>
                    <a:pt x="1257548" y="34538"/>
                  </a:lnTo>
                  <a:lnTo>
                    <a:pt x="1214437" y="13246"/>
                  </a:lnTo>
                  <a:lnTo>
                    <a:pt x="1140371" y="1655"/>
                  </a:lnTo>
                  <a:lnTo>
                    <a:pt x="1088103" y="206"/>
                  </a:lnTo>
                  <a:lnTo>
                    <a:pt x="10232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52767" y="2893694"/>
              <a:ext cx="1358900" cy="1276350"/>
            </a:xfrm>
            <a:custGeom>
              <a:avLst/>
              <a:gdLst/>
              <a:ahLst/>
              <a:cxnLst/>
              <a:rect l="l" t="t" r="r" b="b"/>
              <a:pathLst>
                <a:path w="1358900" h="1276350">
                  <a:moveTo>
                    <a:pt x="335622" y="0"/>
                  </a:moveTo>
                  <a:lnTo>
                    <a:pt x="1023277" y="0"/>
                  </a:lnTo>
                  <a:lnTo>
                    <a:pt x="1088098" y="206"/>
                  </a:lnTo>
                  <a:lnTo>
                    <a:pt x="1140369" y="1655"/>
                  </a:lnTo>
                  <a:lnTo>
                    <a:pt x="1181884" y="5588"/>
                  </a:lnTo>
                  <a:lnTo>
                    <a:pt x="1257548" y="34538"/>
                  </a:lnTo>
                  <a:lnTo>
                    <a:pt x="1294596" y="64309"/>
                  </a:lnTo>
                  <a:lnTo>
                    <a:pt x="1324372" y="101353"/>
                  </a:lnTo>
                  <a:lnTo>
                    <a:pt x="1345666" y="144462"/>
                  </a:lnTo>
                  <a:lnTo>
                    <a:pt x="1355564" y="181429"/>
                  </a:lnTo>
                  <a:lnTo>
                    <a:pt x="1358900" y="219557"/>
                  </a:lnTo>
                  <a:lnTo>
                    <a:pt x="1358062" y="238706"/>
                  </a:lnTo>
                  <a:lnTo>
                    <a:pt x="1351425" y="276355"/>
                  </a:lnTo>
                  <a:lnTo>
                    <a:pt x="1324372" y="337750"/>
                  </a:lnTo>
                  <a:lnTo>
                    <a:pt x="1294596" y="374797"/>
                  </a:lnTo>
                  <a:lnTo>
                    <a:pt x="1257548" y="404569"/>
                  </a:lnTo>
                  <a:lnTo>
                    <a:pt x="1214437" y="425856"/>
                  </a:lnTo>
                  <a:lnTo>
                    <a:pt x="1140369" y="437446"/>
                  </a:lnTo>
                  <a:lnTo>
                    <a:pt x="1088098" y="438895"/>
                  </a:lnTo>
                  <a:lnTo>
                    <a:pt x="1023277" y="439102"/>
                  </a:lnTo>
                  <a:lnTo>
                    <a:pt x="335622" y="439102"/>
                  </a:lnTo>
                  <a:lnTo>
                    <a:pt x="270806" y="438895"/>
                  </a:lnTo>
                  <a:lnTo>
                    <a:pt x="218535" y="437446"/>
                  </a:lnTo>
                  <a:lnTo>
                    <a:pt x="177017" y="433514"/>
                  </a:lnTo>
                  <a:lnTo>
                    <a:pt x="101353" y="404569"/>
                  </a:lnTo>
                  <a:lnTo>
                    <a:pt x="64309" y="374797"/>
                  </a:lnTo>
                  <a:lnTo>
                    <a:pt x="34538" y="337750"/>
                  </a:lnTo>
                  <a:lnTo>
                    <a:pt x="13246" y="294640"/>
                  </a:lnTo>
                  <a:lnTo>
                    <a:pt x="3336" y="257675"/>
                  </a:lnTo>
                  <a:lnTo>
                    <a:pt x="0" y="219557"/>
                  </a:lnTo>
                  <a:lnTo>
                    <a:pt x="837" y="200401"/>
                  </a:lnTo>
                  <a:lnTo>
                    <a:pt x="7479" y="162746"/>
                  </a:lnTo>
                  <a:lnTo>
                    <a:pt x="34538" y="101353"/>
                  </a:lnTo>
                  <a:lnTo>
                    <a:pt x="64309" y="64309"/>
                  </a:lnTo>
                  <a:lnTo>
                    <a:pt x="101353" y="34538"/>
                  </a:lnTo>
                  <a:lnTo>
                    <a:pt x="144462" y="13246"/>
                  </a:lnTo>
                  <a:lnTo>
                    <a:pt x="218535" y="1655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  <a:path w="1358900" h="1276350">
                  <a:moveTo>
                    <a:pt x="679627" y="1276146"/>
                  </a:moveTo>
                  <a:lnTo>
                    <a:pt x="679589" y="1200209"/>
                  </a:lnTo>
                  <a:lnTo>
                    <a:pt x="679589" y="118750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71397" y="3992304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20" h="102235">
                  <a:moveTo>
                    <a:pt x="121920" y="101574"/>
                  </a:moveTo>
                  <a:lnTo>
                    <a:pt x="60921" y="0"/>
                  </a:lnTo>
                  <a:lnTo>
                    <a:pt x="0" y="101624"/>
                  </a:lnTo>
                </a:path>
                <a:path w="121920" h="102235">
                  <a:moveTo>
                    <a:pt x="60960" y="101600"/>
                  </a:moveTo>
                  <a:lnTo>
                    <a:pt x="60921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59637" y="2976966"/>
            <a:ext cx="75120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li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40067" y="2147252"/>
            <a:ext cx="1384300" cy="521970"/>
            <a:chOff x="6840067" y="2147252"/>
            <a:chExt cx="1384300" cy="521970"/>
          </a:xfrm>
        </p:grpSpPr>
        <p:sp>
          <p:nvSpPr>
            <p:cNvPr id="23" name="object 23"/>
            <p:cNvSpPr/>
            <p:nvPr/>
          </p:nvSpPr>
          <p:spPr>
            <a:xfrm>
              <a:off x="7532217" y="2159952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39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52767" y="2217051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19">
                  <a:moveTo>
                    <a:pt x="1023289" y="0"/>
                  </a:moveTo>
                  <a:lnTo>
                    <a:pt x="335622" y="0"/>
                  </a:lnTo>
                  <a:lnTo>
                    <a:pt x="270806" y="206"/>
                  </a:lnTo>
                  <a:lnTo>
                    <a:pt x="218535" y="1655"/>
                  </a:lnTo>
                  <a:lnTo>
                    <a:pt x="177017" y="5588"/>
                  </a:lnTo>
                  <a:lnTo>
                    <a:pt x="101353" y="34532"/>
                  </a:lnTo>
                  <a:lnTo>
                    <a:pt x="64309" y="64304"/>
                  </a:lnTo>
                  <a:lnTo>
                    <a:pt x="34538" y="101351"/>
                  </a:lnTo>
                  <a:lnTo>
                    <a:pt x="13246" y="144462"/>
                  </a:lnTo>
                  <a:lnTo>
                    <a:pt x="3336" y="181429"/>
                  </a:lnTo>
                  <a:lnTo>
                    <a:pt x="0" y="219557"/>
                  </a:lnTo>
                  <a:lnTo>
                    <a:pt x="837" y="238706"/>
                  </a:lnTo>
                  <a:lnTo>
                    <a:pt x="7479" y="276355"/>
                  </a:lnTo>
                  <a:lnTo>
                    <a:pt x="34538" y="337748"/>
                  </a:lnTo>
                  <a:lnTo>
                    <a:pt x="64309" y="374792"/>
                  </a:lnTo>
                  <a:lnTo>
                    <a:pt x="101353" y="404564"/>
                  </a:lnTo>
                  <a:lnTo>
                    <a:pt x="144462" y="425856"/>
                  </a:lnTo>
                  <a:lnTo>
                    <a:pt x="218535" y="437446"/>
                  </a:lnTo>
                  <a:lnTo>
                    <a:pt x="270806" y="438895"/>
                  </a:lnTo>
                  <a:lnTo>
                    <a:pt x="335622" y="439102"/>
                  </a:lnTo>
                  <a:lnTo>
                    <a:pt x="1023289" y="439102"/>
                  </a:lnTo>
                  <a:lnTo>
                    <a:pt x="1088103" y="438895"/>
                  </a:lnTo>
                  <a:lnTo>
                    <a:pt x="1140371" y="437446"/>
                  </a:lnTo>
                  <a:lnTo>
                    <a:pt x="1181884" y="433514"/>
                  </a:lnTo>
                  <a:lnTo>
                    <a:pt x="1257548" y="404564"/>
                  </a:lnTo>
                  <a:lnTo>
                    <a:pt x="1294596" y="374792"/>
                  </a:lnTo>
                  <a:lnTo>
                    <a:pt x="1324372" y="337748"/>
                  </a:lnTo>
                  <a:lnTo>
                    <a:pt x="1345666" y="294640"/>
                  </a:lnTo>
                  <a:lnTo>
                    <a:pt x="1355564" y="257675"/>
                  </a:lnTo>
                  <a:lnTo>
                    <a:pt x="1358900" y="219557"/>
                  </a:lnTo>
                  <a:lnTo>
                    <a:pt x="1358062" y="200401"/>
                  </a:lnTo>
                  <a:lnTo>
                    <a:pt x="1351425" y="162746"/>
                  </a:lnTo>
                  <a:lnTo>
                    <a:pt x="1324372" y="101351"/>
                  </a:lnTo>
                  <a:lnTo>
                    <a:pt x="1294596" y="64304"/>
                  </a:lnTo>
                  <a:lnTo>
                    <a:pt x="1257548" y="34532"/>
                  </a:lnTo>
                  <a:lnTo>
                    <a:pt x="1214437" y="13246"/>
                  </a:lnTo>
                  <a:lnTo>
                    <a:pt x="1140371" y="1655"/>
                  </a:lnTo>
                  <a:lnTo>
                    <a:pt x="1088103" y="206"/>
                  </a:lnTo>
                  <a:lnTo>
                    <a:pt x="1023289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52767" y="2217051"/>
              <a:ext cx="1358900" cy="439420"/>
            </a:xfrm>
            <a:custGeom>
              <a:avLst/>
              <a:gdLst/>
              <a:ahLst/>
              <a:cxnLst/>
              <a:rect l="l" t="t" r="r" b="b"/>
              <a:pathLst>
                <a:path w="1358900" h="439419">
                  <a:moveTo>
                    <a:pt x="335622" y="0"/>
                  </a:moveTo>
                  <a:lnTo>
                    <a:pt x="1023277" y="0"/>
                  </a:lnTo>
                  <a:lnTo>
                    <a:pt x="1088098" y="206"/>
                  </a:lnTo>
                  <a:lnTo>
                    <a:pt x="1140369" y="1655"/>
                  </a:lnTo>
                  <a:lnTo>
                    <a:pt x="1181884" y="5588"/>
                  </a:lnTo>
                  <a:lnTo>
                    <a:pt x="1257548" y="34532"/>
                  </a:lnTo>
                  <a:lnTo>
                    <a:pt x="1294596" y="64304"/>
                  </a:lnTo>
                  <a:lnTo>
                    <a:pt x="1324372" y="101351"/>
                  </a:lnTo>
                  <a:lnTo>
                    <a:pt x="1345666" y="144462"/>
                  </a:lnTo>
                  <a:lnTo>
                    <a:pt x="1355564" y="181429"/>
                  </a:lnTo>
                  <a:lnTo>
                    <a:pt x="1358900" y="219557"/>
                  </a:lnTo>
                  <a:lnTo>
                    <a:pt x="1358062" y="238706"/>
                  </a:lnTo>
                  <a:lnTo>
                    <a:pt x="1351425" y="276355"/>
                  </a:lnTo>
                  <a:lnTo>
                    <a:pt x="1324372" y="337748"/>
                  </a:lnTo>
                  <a:lnTo>
                    <a:pt x="1294596" y="374792"/>
                  </a:lnTo>
                  <a:lnTo>
                    <a:pt x="1257548" y="404564"/>
                  </a:lnTo>
                  <a:lnTo>
                    <a:pt x="1214437" y="425856"/>
                  </a:lnTo>
                  <a:lnTo>
                    <a:pt x="1140369" y="437446"/>
                  </a:lnTo>
                  <a:lnTo>
                    <a:pt x="1088098" y="438895"/>
                  </a:lnTo>
                  <a:lnTo>
                    <a:pt x="1023277" y="439102"/>
                  </a:lnTo>
                  <a:lnTo>
                    <a:pt x="335622" y="439102"/>
                  </a:lnTo>
                  <a:lnTo>
                    <a:pt x="270806" y="438895"/>
                  </a:lnTo>
                  <a:lnTo>
                    <a:pt x="218535" y="437446"/>
                  </a:lnTo>
                  <a:lnTo>
                    <a:pt x="177017" y="433514"/>
                  </a:lnTo>
                  <a:lnTo>
                    <a:pt x="101353" y="404564"/>
                  </a:lnTo>
                  <a:lnTo>
                    <a:pt x="64309" y="374792"/>
                  </a:lnTo>
                  <a:lnTo>
                    <a:pt x="34538" y="337748"/>
                  </a:lnTo>
                  <a:lnTo>
                    <a:pt x="13246" y="294640"/>
                  </a:lnTo>
                  <a:lnTo>
                    <a:pt x="3336" y="257675"/>
                  </a:lnTo>
                  <a:lnTo>
                    <a:pt x="0" y="219557"/>
                  </a:lnTo>
                  <a:lnTo>
                    <a:pt x="837" y="200401"/>
                  </a:lnTo>
                  <a:lnTo>
                    <a:pt x="7479" y="162746"/>
                  </a:lnTo>
                  <a:lnTo>
                    <a:pt x="34538" y="101351"/>
                  </a:lnTo>
                  <a:lnTo>
                    <a:pt x="64309" y="64304"/>
                  </a:lnTo>
                  <a:lnTo>
                    <a:pt x="101353" y="34532"/>
                  </a:lnTo>
                  <a:lnTo>
                    <a:pt x="144462" y="13246"/>
                  </a:lnTo>
                  <a:lnTo>
                    <a:pt x="218535" y="1655"/>
                  </a:lnTo>
                  <a:lnTo>
                    <a:pt x="270806" y="206"/>
                  </a:lnTo>
                  <a:lnTo>
                    <a:pt x="33562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278738" y="2300322"/>
            <a:ext cx="51244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Conv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52767" y="1572628"/>
            <a:ext cx="1358900" cy="439420"/>
          </a:xfrm>
          <a:custGeom>
            <a:avLst/>
            <a:gdLst/>
            <a:ahLst/>
            <a:cxnLst/>
            <a:rect l="l" t="t" r="r" b="b"/>
            <a:pathLst>
              <a:path w="1358900" h="439419">
                <a:moveTo>
                  <a:pt x="335622" y="0"/>
                </a:moveTo>
                <a:lnTo>
                  <a:pt x="1023277" y="0"/>
                </a:lnTo>
                <a:lnTo>
                  <a:pt x="1088098" y="206"/>
                </a:lnTo>
                <a:lnTo>
                  <a:pt x="1140369" y="1655"/>
                </a:lnTo>
                <a:lnTo>
                  <a:pt x="1181884" y="5588"/>
                </a:lnTo>
                <a:lnTo>
                  <a:pt x="1257548" y="34538"/>
                </a:lnTo>
                <a:lnTo>
                  <a:pt x="1294596" y="64309"/>
                </a:lnTo>
                <a:lnTo>
                  <a:pt x="1324372" y="101353"/>
                </a:lnTo>
                <a:lnTo>
                  <a:pt x="1345666" y="144462"/>
                </a:lnTo>
                <a:lnTo>
                  <a:pt x="1355564" y="181429"/>
                </a:lnTo>
                <a:lnTo>
                  <a:pt x="1358900" y="219557"/>
                </a:lnTo>
                <a:lnTo>
                  <a:pt x="1358062" y="238706"/>
                </a:lnTo>
                <a:lnTo>
                  <a:pt x="1351425" y="276355"/>
                </a:lnTo>
                <a:lnTo>
                  <a:pt x="1324372" y="337750"/>
                </a:lnTo>
                <a:lnTo>
                  <a:pt x="1294596" y="374799"/>
                </a:lnTo>
                <a:lnTo>
                  <a:pt x="1257548" y="404575"/>
                </a:lnTo>
                <a:lnTo>
                  <a:pt x="1214437" y="425869"/>
                </a:lnTo>
                <a:lnTo>
                  <a:pt x="1140369" y="437448"/>
                </a:lnTo>
                <a:lnTo>
                  <a:pt x="1088098" y="438895"/>
                </a:lnTo>
                <a:lnTo>
                  <a:pt x="1023277" y="439102"/>
                </a:lnTo>
                <a:lnTo>
                  <a:pt x="335622" y="439102"/>
                </a:lnTo>
                <a:lnTo>
                  <a:pt x="270806" y="438895"/>
                </a:lnTo>
                <a:lnTo>
                  <a:pt x="218535" y="437448"/>
                </a:lnTo>
                <a:lnTo>
                  <a:pt x="177017" y="433519"/>
                </a:lnTo>
                <a:lnTo>
                  <a:pt x="101353" y="404575"/>
                </a:lnTo>
                <a:lnTo>
                  <a:pt x="64309" y="374799"/>
                </a:lnTo>
                <a:lnTo>
                  <a:pt x="34538" y="337750"/>
                </a:lnTo>
                <a:lnTo>
                  <a:pt x="13246" y="294640"/>
                </a:lnTo>
                <a:lnTo>
                  <a:pt x="3336" y="257675"/>
                </a:lnTo>
                <a:lnTo>
                  <a:pt x="0" y="219557"/>
                </a:lnTo>
                <a:lnTo>
                  <a:pt x="837" y="200401"/>
                </a:lnTo>
                <a:lnTo>
                  <a:pt x="7479" y="162746"/>
                </a:lnTo>
                <a:lnTo>
                  <a:pt x="34538" y="101353"/>
                </a:lnTo>
                <a:lnTo>
                  <a:pt x="64309" y="64309"/>
                </a:lnTo>
                <a:lnTo>
                  <a:pt x="101353" y="34538"/>
                </a:lnTo>
                <a:lnTo>
                  <a:pt x="144462" y="13246"/>
                </a:lnTo>
                <a:lnTo>
                  <a:pt x="218535" y="1655"/>
                </a:lnTo>
                <a:lnTo>
                  <a:pt x="270806" y="206"/>
                </a:lnTo>
                <a:lnTo>
                  <a:pt x="335622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159637" y="1655899"/>
            <a:ext cx="75120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li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638493" y="1016952"/>
            <a:ext cx="2110740" cy="2971800"/>
            <a:chOff x="6638493" y="1016952"/>
            <a:chExt cx="2110740" cy="2971800"/>
          </a:xfrm>
        </p:grpSpPr>
        <p:sp>
          <p:nvSpPr>
            <p:cNvPr id="30" name="object 30"/>
            <p:cNvSpPr/>
            <p:nvPr/>
          </p:nvSpPr>
          <p:spPr>
            <a:xfrm>
              <a:off x="7471384" y="1395094"/>
              <a:ext cx="121920" cy="102235"/>
            </a:xfrm>
            <a:custGeom>
              <a:avLst/>
              <a:gdLst/>
              <a:ahLst/>
              <a:cxnLst/>
              <a:rect l="l" t="t" r="r" b="b"/>
              <a:pathLst>
                <a:path w="121920" h="102234">
                  <a:moveTo>
                    <a:pt x="121920" y="101625"/>
                  </a:moveTo>
                  <a:lnTo>
                    <a:pt x="60998" y="0"/>
                  </a:lnTo>
                  <a:lnTo>
                    <a:pt x="0" y="101574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38493" y="1016952"/>
              <a:ext cx="2110740" cy="2971800"/>
            </a:xfrm>
            <a:custGeom>
              <a:avLst/>
              <a:gdLst/>
              <a:ahLst/>
              <a:cxnLst/>
              <a:rect l="l" t="t" r="r" b="b"/>
              <a:pathLst>
                <a:path w="2110740" h="2971800">
                  <a:moveTo>
                    <a:pt x="2110308" y="1371600"/>
                  </a:moveTo>
                  <a:lnTo>
                    <a:pt x="1559788" y="1371600"/>
                  </a:lnTo>
                  <a:lnTo>
                    <a:pt x="1559788" y="1143000"/>
                  </a:lnTo>
                  <a:lnTo>
                    <a:pt x="1468043" y="1143000"/>
                  </a:lnTo>
                  <a:lnTo>
                    <a:pt x="1468043" y="914400"/>
                  </a:lnTo>
                  <a:lnTo>
                    <a:pt x="2018550" y="914400"/>
                  </a:lnTo>
                  <a:lnTo>
                    <a:pt x="2018550" y="685800"/>
                  </a:lnTo>
                  <a:lnTo>
                    <a:pt x="1559788" y="685800"/>
                  </a:lnTo>
                  <a:lnTo>
                    <a:pt x="1559788" y="457200"/>
                  </a:lnTo>
                  <a:lnTo>
                    <a:pt x="1743303" y="457200"/>
                  </a:lnTo>
                  <a:lnTo>
                    <a:pt x="1743303" y="228600"/>
                  </a:lnTo>
                  <a:lnTo>
                    <a:pt x="2018550" y="228600"/>
                  </a:lnTo>
                  <a:lnTo>
                    <a:pt x="201855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0" y="457200"/>
                  </a:lnTo>
                  <a:lnTo>
                    <a:pt x="0" y="2971800"/>
                  </a:lnTo>
                  <a:lnTo>
                    <a:pt x="1743303" y="2971800"/>
                  </a:lnTo>
                  <a:lnTo>
                    <a:pt x="1743303" y="2743200"/>
                  </a:lnTo>
                  <a:lnTo>
                    <a:pt x="1651546" y="2743200"/>
                  </a:lnTo>
                  <a:lnTo>
                    <a:pt x="1651546" y="2514600"/>
                  </a:lnTo>
                  <a:lnTo>
                    <a:pt x="1835048" y="2514600"/>
                  </a:lnTo>
                  <a:lnTo>
                    <a:pt x="1835048" y="2286000"/>
                  </a:lnTo>
                  <a:lnTo>
                    <a:pt x="1559788" y="2286000"/>
                  </a:lnTo>
                  <a:lnTo>
                    <a:pt x="1559788" y="2057400"/>
                  </a:lnTo>
                  <a:lnTo>
                    <a:pt x="1835048" y="2057400"/>
                  </a:lnTo>
                  <a:lnTo>
                    <a:pt x="1835048" y="1828800"/>
                  </a:lnTo>
                  <a:lnTo>
                    <a:pt x="1559788" y="1828800"/>
                  </a:lnTo>
                  <a:lnTo>
                    <a:pt x="1559788" y="1600200"/>
                  </a:lnTo>
                  <a:lnTo>
                    <a:pt x="2110308" y="1600200"/>
                  </a:lnTo>
                  <a:lnTo>
                    <a:pt x="2110308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625793" y="993711"/>
            <a:ext cx="2044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lenet</a:t>
            </a:r>
            <a:r>
              <a:rPr sz="1200" i="1" spc="-2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2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nn.Sequential(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92833" y="1222311"/>
            <a:ext cx="1402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nn.Conv2d(...),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2833" y="1450911"/>
            <a:ext cx="1218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nn.Sigmoid(),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2833" y="1679511"/>
            <a:ext cx="1677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nn.AvgPool2d(...),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2833" y="1908111"/>
            <a:ext cx="1127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nn.Conv2d(),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92833" y="2136711"/>
            <a:ext cx="1218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nn.Sigmoid(),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92833" y="2365311"/>
            <a:ext cx="1677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nn.AvgPool2d(...),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92833" y="2593911"/>
            <a:ext cx="1218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nn.Flatten(),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92833" y="2822511"/>
            <a:ext cx="1402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nn.Linear(...),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92833" y="3051111"/>
            <a:ext cx="1218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nn.Sigmoid(),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92833" y="3279711"/>
            <a:ext cx="1402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nn.Linear(...),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92833" y="3462591"/>
            <a:ext cx="1402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200" i="1" dirty="0">
                <a:latin typeface="Courier New"/>
                <a:cs typeface="Courier New"/>
              </a:rPr>
              <a:t>nn.Sigmoid(), </a:t>
            </a:r>
            <a:r>
              <a:rPr sz="1200" i="1" spc="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nn.Linear(...))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1BFFF052-EB46-4B5C-9A7A-64EFAE466B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43</a:t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54780" y="156502"/>
                <a:ext cx="5461000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2376805" algn="l"/>
                  </a:tabLst>
                </a:pPr>
                <a:r>
                  <a:rPr lang="en-US" spc="-20" dirty="0"/>
                  <a:t>Dense</a:t>
                </a:r>
                <a:r>
                  <a:rPr lang="en-US" dirty="0"/>
                  <a:t> </a:t>
                </a:r>
                <a:r>
                  <a:rPr lang="en-US" spc="-40" dirty="0"/>
                  <a:t>layer</a:t>
                </a:r>
                <a:r>
                  <a:rPr lang="en-US" spc="-40" dirty="0"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40" smtClean="0">
                        <a:latin typeface="Cambria Math" panose="02040503050406030204" pitchFamily="18" charset="0"/>
                        <a:cs typeface="Times New Roman"/>
                      </a:rPr>
                      <m:t>→</m:t>
                    </m:r>
                  </m:oMath>
                </a14:m>
                <a:r>
                  <a:rPr lang="en-US" spc="-40" dirty="0">
                    <a:latin typeface="Times New Roman"/>
                    <a:cs typeface="Times New Roman"/>
                  </a:rPr>
                  <a:t> </a:t>
                </a:r>
                <a:r>
                  <a:rPr lang="en-US" spc="-30" dirty="0"/>
                  <a:t>Recurrent</a:t>
                </a:r>
                <a:r>
                  <a:rPr lang="en-US" spc="-40" dirty="0"/>
                  <a:t> </a:t>
                </a:r>
                <a:r>
                  <a:rPr lang="en-US" spc="-25" dirty="0"/>
                  <a:t>networks</a:t>
                </a:r>
                <a:endParaRPr spc="-25" dirty="0"/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4780" y="156502"/>
                <a:ext cx="5461000" cy="443711"/>
              </a:xfrm>
              <a:prstGeom prst="rect">
                <a:avLst/>
              </a:prstGeom>
              <a:blipFill>
                <a:blip r:embed="rId2"/>
                <a:stretch>
                  <a:fillRect l="-3683" t="-22222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/>
          <p:nvPr/>
        </p:nvSpPr>
        <p:spPr>
          <a:xfrm>
            <a:off x="373612" y="974140"/>
            <a:ext cx="5593431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Language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model: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predict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next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word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73612" y="1323945"/>
                <a:ext cx="4448200" cy="1344407"/>
              </a:xfrm>
              <a:prstGeom prst="rect">
                <a:avLst/>
              </a:prstGeom>
            </p:spPr>
            <p:txBody>
              <a:bodyPr vert="horz" wrap="square" lIns="0" tIns="111125" rIns="0" bIns="0" rtlCol="0">
                <a:spAutoFit/>
              </a:bodyPr>
              <a:lstStyle/>
              <a:p>
                <a:pPr marL="469900" indent="-228600">
                  <a:lnSpc>
                    <a:spcPct val="100000"/>
                  </a:lnSpc>
                  <a:buChar char="•"/>
                  <a:tabLst>
                    <a:tab pos="469265" algn="l"/>
                    <a:tab pos="469900" algn="l"/>
                    <a:tab pos="1363345" algn="l"/>
                    <a:tab pos="2595245" algn="l"/>
                  </a:tabLst>
                </a:pP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</a:rPr>
                  <a:t>He</a:t>
                </a:r>
                <a:r>
                  <a:rPr lang="en-US" sz="2850" spc="-7" baseline="292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llo </a:t>
                </a:r>
                <a14:m>
                  <m:oMath xmlns:m="http://schemas.openxmlformats.org/officeDocument/2006/math">
                    <m:r>
                      <a:rPr lang="en-US" altLang="zh-CN" sz="2850" i="1" spc="-7" baseline="2923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→</m:t>
                    </m:r>
                  </m:oMath>
                </a14:m>
                <a:r>
                  <a:rPr lang="en-US" sz="2850" spc="-7" baseline="292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world</a:t>
                </a:r>
                <a:r>
                  <a:rPr lang="en-US" sz="2850" spc="-7" baseline="2923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	</a:t>
                </a:r>
                <a:r>
                  <a:rPr lang="en-US" sz="2850" spc="-15" baseline="292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hello</a:t>
                </a:r>
                <a:r>
                  <a:rPr lang="en-US" sz="2850" spc="-89" baseline="292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850" spc="-7" baseline="2923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world </a:t>
                </a:r>
                <a14:m>
                  <m:oMath xmlns:m="http://schemas.openxmlformats.org/officeDocument/2006/math">
                    <m:r>
                      <a:rPr lang="en-US" sz="2850" b="0" i="1" spc="-7" baseline="2923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→</m:t>
                    </m:r>
                  </m:oMath>
                </a14:m>
                <a:r>
                  <a:rPr lang="en-US" sz="2850" baseline="2923" dirty="0">
                    <a:latin typeface="Times New Roman" panose="02020603050405020304" pitchFamily="18" charset="0"/>
                    <a:cs typeface="Roboto Lt"/>
                  </a:rPr>
                  <a:t> !</a:t>
                </a:r>
              </a:p>
              <a:p>
                <a:pPr marL="241300" marR="296545" indent="-228600">
                  <a:lnSpc>
                    <a:spcPct val="113599"/>
                  </a:lnSpc>
                  <a:spcBef>
                    <a:spcPts val="540"/>
                  </a:spcBef>
                  <a:buChar char="•"/>
                  <a:tabLst>
                    <a:tab pos="240665" algn="l"/>
                    <a:tab pos="241300" algn="l"/>
                  </a:tabLst>
                </a:pP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Use 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MLP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naively</a:t>
                </a:r>
                <a:r>
                  <a:rPr lang="en-US" sz="22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3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doesn’t </a:t>
                </a:r>
                <a:r>
                  <a:rPr lang="en-US" sz="2200" spc="-3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handle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sequence</a:t>
                </a:r>
                <a:r>
                  <a:rPr lang="en-US" sz="2200" spc="-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info</a:t>
                </a:r>
                <a:r>
                  <a:rPr lang="en-US" sz="2200" spc="-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-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well:</a:t>
                </a:r>
                <a:endParaRPr sz="22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12" y="1323945"/>
                <a:ext cx="4448200" cy="1344407"/>
              </a:xfrm>
              <a:prstGeom prst="rect">
                <a:avLst/>
              </a:prstGeom>
              <a:blipFill>
                <a:blip r:embed="rId3"/>
                <a:stretch>
                  <a:fillRect l="-3288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1006556" y="3106976"/>
            <a:ext cx="581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Roboto Lt"/>
              </a:rPr>
              <a:t>wor</a:t>
            </a:r>
            <a:r>
              <a:rPr sz="1800" spc="-10" dirty="0">
                <a:latin typeface="Times New Roman" panose="02020603050405020304" pitchFamily="18" charset="0"/>
                <a:cs typeface="Roboto Lt"/>
              </a:rPr>
              <a:t>ld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3535" y="3452352"/>
            <a:ext cx="1059815" cy="721995"/>
            <a:chOff x="437330" y="3468052"/>
            <a:chExt cx="1059815" cy="7219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509" y="3468052"/>
              <a:ext cx="147320" cy="25700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0030" y="3737762"/>
              <a:ext cx="1034415" cy="439420"/>
            </a:xfrm>
            <a:custGeom>
              <a:avLst/>
              <a:gdLst/>
              <a:ahLst/>
              <a:cxnLst/>
              <a:rect l="l" t="t" r="r" b="b"/>
              <a:pathLst>
                <a:path w="1034415" h="439420">
                  <a:moveTo>
                    <a:pt x="205536" y="0"/>
                  </a:moveTo>
                  <a:lnTo>
                    <a:pt x="828744" y="0"/>
                  </a:lnTo>
                  <a:lnTo>
                    <a:pt x="869643" y="157"/>
                  </a:lnTo>
                  <a:lnTo>
                    <a:pt x="928823" y="4248"/>
                  </a:lnTo>
                  <a:lnTo>
                    <a:pt x="973957" y="22214"/>
                  </a:lnTo>
                  <a:lnTo>
                    <a:pt x="1012066" y="60318"/>
                  </a:lnTo>
                  <a:lnTo>
                    <a:pt x="1030032" y="105446"/>
                  </a:lnTo>
                  <a:lnTo>
                    <a:pt x="1034124" y="164631"/>
                  </a:lnTo>
                  <a:lnTo>
                    <a:pt x="1034281" y="205532"/>
                  </a:lnTo>
                  <a:lnTo>
                    <a:pt x="1034281" y="233556"/>
                  </a:lnTo>
                  <a:lnTo>
                    <a:pt x="1034124" y="274458"/>
                  </a:lnTo>
                  <a:lnTo>
                    <a:pt x="1030032" y="333643"/>
                  </a:lnTo>
                  <a:lnTo>
                    <a:pt x="1012066" y="378771"/>
                  </a:lnTo>
                  <a:lnTo>
                    <a:pt x="973957" y="416879"/>
                  </a:lnTo>
                  <a:lnTo>
                    <a:pt x="928823" y="434845"/>
                  </a:lnTo>
                  <a:lnTo>
                    <a:pt x="869643" y="438936"/>
                  </a:lnTo>
                  <a:lnTo>
                    <a:pt x="828744" y="439093"/>
                  </a:lnTo>
                  <a:lnTo>
                    <a:pt x="205536" y="439093"/>
                  </a:lnTo>
                  <a:lnTo>
                    <a:pt x="164635" y="438936"/>
                  </a:lnTo>
                  <a:lnTo>
                    <a:pt x="105451" y="434845"/>
                  </a:lnTo>
                  <a:lnTo>
                    <a:pt x="60323" y="416879"/>
                  </a:lnTo>
                  <a:lnTo>
                    <a:pt x="22214" y="378771"/>
                  </a:lnTo>
                  <a:lnTo>
                    <a:pt x="4248" y="333643"/>
                  </a:lnTo>
                  <a:lnTo>
                    <a:pt x="157" y="274458"/>
                  </a:lnTo>
                  <a:lnTo>
                    <a:pt x="0" y="233556"/>
                  </a:lnTo>
                  <a:lnTo>
                    <a:pt x="0" y="205532"/>
                  </a:lnTo>
                  <a:lnTo>
                    <a:pt x="157" y="164631"/>
                  </a:lnTo>
                  <a:lnTo>
                    <a:pt x="4248" y="105446"/>
                  </a:lnTo>
                  <a:lnTo>
                    <a:pt x="22214" y="60318"/>
                  </a:lnTo>
                  <a:lnTo>
                    <a:pt x="60323" y="22214"/>
                  </a:lnTo>
                  <a:lnTo>
                    <a:pt x="105451" y="4248"/>
                  </a:lnTo>
                  <a:lnTo>
                    <a:pt x="164635" y="157"/>
                  </a:lnTo>
                  <a:lnTo>
                    <a:pt x="205536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47295" y="4441875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hello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5153" y="3776103"/>
            <a:ext cx="77160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9714" y="4176242"/>
            <a:ext cx="147320" cy="25031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668293" y="3106976"/>
            <a:ext cx="77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 panose="02020603050405020304" pitchFamily="18" charset="0"/>
                <a:cs typeface="Roboto Lt"/>
              </a:rPr>
              <a:t>!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183293" y="3452352"/>
            <a:ext cx="1059815" cy="721995"/>
            <a:chOff x="1847088" y="3468052"/>
            <a:chExt cx="1059815" cy="721995"/>
          </a:xfrm>
        </p:grpSpPr>
        <p:sp>
          <p:nvSpPr>
            <p:cNvPr id="15" name="object 15"/>
            <p:cNvSpPr/>
            <p:nvPr/>
          </p:nvSpPr>
          <p:spPr>
            <a:xfrm>
              <a:off x="2376919" y="3569652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40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15959" y="3480752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19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19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59788" y="3737762"/>
              <a:ext cx="1034415" cy="439420"/>
            </a:xfrm>
            <a:custGeom>
              <a:avLst/>
              <a:gdLst/>
              <a:ahLst/>
              <a:cxnLst/>
              <a:rect l="l" t="t" r="r" b="b"/>
              <a:pathLst>
                <a:path w="1034414" h="439420">
                  <a:moveTo>
                    <a:pt x="205536" y="0"/>
                  </a:moveTo>
                  <a:lnTo>
                    <a:pt x="828738" y="0"/>
                  </a:lnTo>
                  <a:lnTo>
                    <a:pt x="869638" y="157"/>
                  </a:lnTo>
                  <a:lnTo>
                    <a:pt x="928822" y="4248"/>
                  </a:lnTo>
                  <a:lnTo>
                    <a:pt x="973951" y="22214"/>
                  </a:lnTo>
                  <a:lnTo>
                    <a:pt x="1012060" y="60318"/>
                  </a:lnTo>
                  <a:lnTo>
                    <a:pt x="1030026" y="105446"/>
                  </a:lnTo>
                  <a:lnTo>
                    <a:pt x="1034117" y="164631"/>
                  </a:lnTo>
                  <a:lnTo>
                    <a:pt x="1034275" y="205532"/>
                  </a:lnTo>
                  <a:lnTo>
                    <a:pt x="1034275" y="233556"/>
                  </a:lnTo>
                  <a:lnTo>
                    <a:pt x="1034117" y="274458"/>
                  </a:lnTo>
                  <a:lnTo>
                    <a:pt x="1030026" y="333643"/>
                  </a:lnTo>
                  <a:lnTo>
                    <a:pt x="1012060" y="378771"/>
                  </a:lnTo>
                  <a:lnTo>
                    <a:pt x="973951" y="416879"/>
                  </a:lnTo>
                  <a:lnTo>
                    <a:pt x="928822" y="434845"/>
                  </a:lnTo>
                  <a:lnTo>
                    <a:pt x="869638" y="438936"/>
                  </a:lnTo>
                  <a:lnTo>
                    <a:pt x="828738" y="439093"/>
                  </a:lnTo>
                  <a:lnTo>
                    <a:pt x="205536" y="439093"/>
                  </a:lnTo>
                  <a:lnTo>
                    <a:pt x="164636" y="438936"/>
                  </a:lnTo>
                  <a:lnTo>
                    <a:pt x="105447" y="434845"/>
                  </a:lnTo>
                  <a:lnTo>
                    <a:pt x="60318" y="416879"/>
                  </a:lnTo>
                  <a:lnTo>
                    <a:pt x="22214" y="378771"/>
                  </a:lnTo>
                  <a:lnTo>
                    <a:pt x="4248" y="333643"/>
                  </a:lnTo>
                  <a:lnTo>
                    <a:pt x="157" y="274458"/>
                  </a:lnTo>
                  <a:lnTo>
                    <a:pt x="0" y="233556"/>
                  </a:lnTo>
                  <a:lnTo>
                    <a:pt x="0" y="205532"/>
                  </a:lnTo>
                  <a:lnTo>
                    <a:pt x="157" y="164631"/>
                  </a:lnTo>
                  <a:lnTo>
                    <a:pt x="4248" y="105446"/>
                  </a:lnTo>
                  <a:lnTo>
                    <a:pt x="22214" y="60318"/>
                  </a:lnTo>
                  <a:lnTo>
                    <a:pt x="60318" y="22214"/>
                  </a:lnTo>
                  <a:lnTo>
                    <a:pt x="105447" y="4248"/>
                  </a:lnTo>
                  <a:lnTo>
                    <a:pt x="164636" y="157"/>
                  </a:lnTo>
                  <a:lnTo>
                    <a:pt x="205536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16312" y="4441875"/>
            <a:ext cx="581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Roboto Lt"/>
              </a:rPr>
              <a:t>wor</a:t>
            </a:r>
            <a:r>
              <a:rPr sz="1800" spc="-10" dirty="0">
                <a:latin typeface="Times New Roman" panose="02020603050405020304" pitchFamily="18" charset="0"/>
                <a:cs typeface="Roboto Lt"/>
              </a:rPr>
              <a:t>ld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84905" y="3776103"/>
            <a:ext cx="69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639464" y="4176242"/>
            <a:ext cx="147320" cy="250825"/>
            <a:chOff x="2303259" y="4191942"/>
            <a:chExt cx="147320" cy="250825"/>
          </a:xfrm>
        </p:grpSpPr>
        <p:sp>
          <p:nvSpPr>
            <p:cNvPr id="21" name="object 21"/>
            <p:cNvSpPr/>
            <p:nvPr/>
          </p:nvSpPr>
          <p:spPr>
            <a:xfrm>
              <a:off x="2376919" y="429354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15959" y="4204642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19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19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359704" y="2059247"/>
            <a:ext cx="81475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C68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44034" y="2510694"/>
            <a:ext cx="581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Roboto Lt"/>
              </a:rPr>
              <a:t>wor</a:t>
            </a:r>
            <a:r>
              <a:rPr sz="1800" spc="-10" dirty="0">
                <a:latin typeface="Times New Roman" panose="02020603050405020304" pitchFamily="18" charset="0"/>
                <a:cs typeface="Roboto Lt"/>
              </a:rPr>
              <a:t>ld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567198" y="2856057"/>
            <a:ext cx="147320" cy="384175"/>
            <a:chOff x="5174538" y="3166998"/>
            <a:chExt cx="147320" cy="384175"/>
          </a:xfrm>
        </p:grpSpPr>
        <p:sp>
          <p:nvSpPr>
            <p:cNvPr id="26" name="object 26"/>
            <p:cNvSpPr/>
            <p:nvPr/>
          </p:nvSpPr>
          <p:spPr>
            <a:xfrm>
              <a:off x="5248198" y="3268598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26970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87238" y="3179698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84775" y="4023380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 panose="02020603050405020304" pitchFamily="18" charset="0"/>
                <a:cs typeface="Roboto Lt"/>
              </a:rPr>
              <a:t>hello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123715" y="3240067"/>
            <a:ext cx="1034415" cy="439420"/>
          </a:xfrm>
          <a:custGeom>
            <a:avLst/>
            <a:gdLst/>
            <a:ahLst/>
            <a:cxnLst/>
            <a:rect l="l" t="t" r="r" b="b"/>
            <a:pathLst>
              <a:path w="1034414" h="439420">
                <a:moveTo>
                  <a:pt x="205536" y="0"/>
                </a:moveTo>
                <a:lnTo>
                  <a:pt x="828738" y="0"/>
                </a:lnTo>
                <a:lnTo>
                  <a:pt x="869644" y="157"/>
                </a:lnTo>
                <a:lnTo>
                  <a:pt x="928829" y="4248"/>
                </a:lnTo>
                <a:lnTo>
                  <a:pt x="973956" y="22215"/>
                </a:lnTo>
                <a:lnTo>
                  <a:pt x="1012060" y="60323"/>
                </a:lnTo>
                <a:lnTo>
                  <a:pt x="1030026" y="105452"/>
                </a:lnTo>
                <a:lnTo>
                  <a:pt x="1034117" y="164636"/>
                </a:lnTo>
                <a:lnTo>
                  <a:pt x="1034275" y="205536"/>
                </a:lnTo>
                <a:lnTo>
                  <a:pt x="1034275" y="233565"/>
                </a:lnTo>
                <a:lnTo>
                  <a:pt x="1034117" y="274465"/>
                </a:lnTo>
                <a:lnTo>
                  <a:pt x="1030026" y="333647"/>
                </a:lnTo>
                <a:lnTo>
                  <a:pt x="1012060" y="378775"/>
                </a:lnTo>
                <a:lnTo>
                  <a:pt x="973956" y="416883"/>
                </a:lnTo>
                <a:lnTo>
                  <a:pt x="928829" y="434849"/>
                </a:lnTo>
                <a:lnTo>
                  <a:pt x="869644" y="438940"/>
                </a:lnTo>
                <a:lnTo>
                  <a:pt x="828738" y="439097"/>
                </a:lnTo>
                <a:lnTo>
                  <a:pt x="205536" y="439097"/>
                </a:lnTo>
                <a:lnTo>
                  <a:pt x="164636" y="438940"/>
                </a:lnTo>
                <a:lnTo>
                  <a:pt x="105452" y="434849"/>
                </a:lnTo>
                <a:lnTo>
                  <a:pt x="60323" y="416883"/>
                </a:lnTo>
                <a:lnTo>
                  <a:pt x="22215" y="378775"/>
                </a:lnTo>
                <a:lnTo>
                  <a:pt x="4248" y="333647"/>
                </a:lnTo>
                <a:lnTo>
                  <a:pt x="157" y="274465"/>
                </a:lnTo>
                <a:lnTo>
                  <a:pt x="0" y="233565"/>
                </a:lnTo>
                <a:lnTo>
                  <a:pt x="0" y="205536"/>
                </a:lnTo>
                <a:lnTo>
                  <a:pt x="157" y="164636"/>
                </a:lnTo>
                <a:lnTo>
                  <a:pt x="4248" y="105452"/>
                </a:lnTo>
                <a:lnTo>
                  <a:pt x="22215" y="60323"/>
                </a:lnTo>
                <a:lnTo>
                  <a:pt x="60323" y="22215"/>
                </a:lnTo>
                <a:lnTo>
                  <a:pt x="105452" y="4248"/>
                </a:lnTo>
                <a:lnTo>
                  <a:pt x="164636" y="157"/>
                </a:lnTo>
                <a:lnTo>
                  <a:pt x="205536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12639" y="3294106"/>
            <a:ext cx="785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67198" y="2843357"/>
            <a:ext cx="2013585" cy="1177925"/>
            <a:chOff x="5174538" y="3154298"/>
            <a:chExt cx="2013585" cy="1177925"/>
          </a:xfrm>
        </p:grpSpPr>
        <p:sp>
          <p:nvSpPr>
            <p:cNvPr id="32" name="object 32"/>
            <p:cNvSpPr/>
            <p:nvPr/>
          </p:nvSpPr>
          <p:spPr>
            <a:xfrm>
              <a:off x="5248198" y="4106792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21221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87238" y="4017892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57949" y="3255898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26970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96989" y="3166998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40818" y="3538308"/>
              <a:ext cx="1034415" cy="439420"/>
            </a:xfrm>
            <a:custGeom>
              <a:avLst/>
              <a:gdLst/>
              <a:ahLst/>
              <a:cxnLst/>
              <a:rect l="l" t="t" r="r" b="b"/>
              <a:pathLst>
                <a:path w="1034415" h="439420">
                  <a:moveTo>
                    <a:pt x="205536" y="0"/>
                  </a:moveTo>
                  <a:lnTo>
                    <a:pt x="828738" y="0"/>
                  </a:lnTo>
                  <a:lnTo>
                    <a:pt x="869637" y="157"/>
                  </a:lnTo>
                  <a:lnTo>
                    <a:pt x="928817" y="4248"/>
                  </a:lnTo>
                  <a:lnTo>
                    <a:pt x="973951" y="22215"/>
                  </a:lnTo>
                  <a:lnTo>
                    <a:pt x="1012060" y="60323"/>
                  </a:lnTo>
                  <a:lnTo>
                    <a:pt x="1030026" y="105452"/>
                  </a:lnTo>
                  <a:lnTo>
                    <a:pt x="1034117" y="164636"/>
                  </a:lnTo>
                  <a:lnTo>
                    <a:pt x="1034275" y="205536"/>
                  </a:lnTo>
                  <a:lnTo>
                    <a:pt x="1034275" y="233565"/>
                  </a:lnTo>
                  <a:lnTo>
                    <a:pt x="1034117" y="274464"/>
                  </a:lnTo>
                  <a:lnTo>
                    <a:pt x="1030026" y="333644"/>
                  </a:lnTo>
                  <a:lnTo>
                    <a:pt x="1012060" y="378775"/>
                  </a:lnTo>
                  <a:lnTo>
                    <a:pt x="973951" y="416883"/>
                  </a:lnTo>
                  <a:lnTo>
                    <a:pt x="928817" y="434849"/>
                  </a:lnTo>
                  <a:lnTo>
                    <a:pt x="869637" y="438940"/>
                  </a:lnTo>
                  <a:lnTo>
                    <a:pt x="828738" y="439097"/>
                  </a:lnTo>
                  <a:lnTo>
                    <a:pt x="205536" y="439097"/>
                  </a:lnTo>
                  <a:lnTo>
                    <a:pt x="164630" y="438940"/>
                  </a:lnTo>
                  <a:lnTo>
                    <a:pt x="105445" y="434849"/>
                  </a:lnTo>
                  <a:lnTo>
                    <a:pt x="60316" y="416883"/>
                  </a:lnTo>
                  <a:lnTo>
                    <a:pt x="22204" y="378775"/>
                  </a:lnTo>
                  <a:lnTo>
                    <a:pt x="4243" y="333644"/>
                  </a:lnTo>
                  <a:lnTo>
                    <a:pt x="157" y="274464"/>
                  </a:lnTo>
                  <a:lnTo>
                    <a:pt x="0" y="233565"/>
                  </a:lnTo>
                  <a:lnTo>
                    <a:pt x="0" y="205536"/>
                  </a:lnTo>
                  <a:lnTo>
                    <a:pt x="157" y="164636"/>
                  </a:lnTo>
                  <a:lnTo>
                    <a:pt x="4243" y="105452"/>
                  </a:lnTo>
                  <a:lnTo>
                    <a:pt x="22204" y="60323"/>
                  </a:lnTo>
                  <a:lnTo>
                    <a:pt x="60316" y="22215"/>
                  </a:lnTo>
                  <a:lnTo>
                    <a:pt x="105445" y="4248"/>
                  </a:lnTo>
                  <a:lnTo>
                    <a:pt x="164630" y="157"/>
                  </a:lnTo>
                  <a:lnTo>
                    <a:pt x="205536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005778" y="2497994"/>
            <a:ext cx="77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 panose="02020603050405020304" pitchFamily="18" charset="0"/>
                <a:cs typeface="Roboto Lt"/>
              </a:rPr>
              <a:t>!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722390" y="3281406"/>
            <a:ext cx="76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Den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420998" y="2752438"/>
            <a:ext cx="2703830" cy="1268730"/>
            <a:chOff x="4028338" y="3063379"/>
            <a:chExt cx="2703830" cy="1268730"/>
          </a:xfrm>
        </p:grpSpPr>
        <p:sp>
          <p:nvSpPr>
            <p:cNvPr id="40" name="object 40"/>
            <p:cNvSpPr/>
            <p:nvPr/>
          </p:nvSpPr>
          <p:spPr>
            <a:xfrm>
              <a:off x="5248910" y="3380739"/>
              <a:ext cx="770890" cy="481330"/>
            </a:xfrm>
            <a:custGeom>
              <a:avLst/>
              <a:gdLst/>
              <a:ahLst/>
              <a:cxnLst/>
              <a:rect l="l" t="t" r="r" b="b"/>
              <a:pathLst>
                <a:path w="770889" h="481329">
                  <a:moveTo>
                    <a:pt x="0" y="0"/>
                  </a:moveTo>
                  <a:lnTo>
                    <a:pt x="770890" y="0"/>
                  </a:lnTo>
                  <a:lnTo>
                    <a:pt x="770890" y="48133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57949" y="4094092"/>
              <a:ext cx="0" cy="225425"/>
            </a:xfrm>
            <a:custGeom>
              <a:avLst/>
              <a:gdLst/>
              <a:ahLst/>
              <a:cxnLst/>
              <a:rect l="l" t="t" r="r" b="b"/>
              <a:pathLst>
                <a:path h="225425">
                  <a:moveTo>
                    <a:pt x="0" y="22491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96989" y="4005192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23610" y="3737609"/>
              <a:ext cx="523240" cy="454659"/>
            </a:xfrm>
            <a:custGeom>
              <a:avLst/>
              <a:gdLst/>
              <a:ahLst/>
              <a:cxnLst/>
              <a:rect l="l" t="t" r="r" b="b"/>
              <a:pathLst>
                <a:path w="523240" h="454660">
                  <a:moveTo>
                    <a:pt x="0" y="0"/>
                  </a:moveTo>
                  <a:lnTo>
                    <a:pt x="0" y="454660"/>
                  </a:lnTo>
                  <a:lnTo>
                    <a:pt x="523240" y="4546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34150" y="4131310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0" y="121920"/>
                  </a:moveTo>
                  <a:lnTo>
                    <a:pt x="101600" y="60960"/>
                  </a:lnTo>
                  <a:lnTo>
                    <a:pt x="0" y="0"/>
                  </a:lnTo>
                </a:path>
                <a:path w="101600" h="121920">
                  <a:moveTo>
                    <a:pt x="0" y="60960"/>
                  </a:moveTo>
                  <a:lnTo>
                    <a:pt x="101600" y="609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041038" y="3076079"/>
              <a:ext cx="1077595" cy="396240"/>
            </a:xfrm>
            <a:custGeom>
              <a:avLst/>
              <a:gdLst/>
              <a:ahLst/>
              <a:cxnLst/>
              <a:rect l="l" t="t" r="r" b="b"/>
              <a:pathLst>
                <a:path w="1077595" h="396239">
                  <a:moveTo>
                    <a:pt x="652856" y="0"/>
                  </a:moveTo>
                  <a:lnTo>
                    <a:pt x="34531" y="0"/>
                  </a:lnTo>
                  <a:lnTo>
                    <a:pt x="21131" y="2727"/>
                  </a:lnTo>
                  <a:lnTo>
                    <a:pt x="10150" y="10150"/>
                  </a:lnTo>
                  <a:lnTo>
                    <a:pt x="2727" y="21131"/>
                  </a:lnTo>
                  <a:lnTo>
                    <a:pt x="0" y="34531"/>
                  </a:lnTo>
                  <a:lnTo>
                    <a:pt x="0" y="361556"/>
                  </a:lnTo>
                  <a:lnTo>
                    <a:pt x="2727" y="374892"/>
                  </a:lnTo>
                  <a:lnTo>
                    <a:pt x="10150" y="385733"/>
                  </a:lnTo>
                  <a:lnTo>
                    <a:pt x="21131" y="393017"/>
                  </a:lnTo>
                  <a:lnTo>
                    <a:pt x="34531" y="395681"/>
                  </a:lnTo>
                  <a:lnTo>
                    <a:pt x="652856" y="395681"/>
                  </a:lnTo>
                  <a:lnTo>
                    <a:pt x="666200" y="393017"/>
                  </a:lnTo>
                  <a:lnTo>
                    <a:pt x="677044" y="385733"/>
                  </a:lnTo>
                  <a:lnTo>
                    <a:pt x="684329" y="374892"/>
                  </a:lnTo>
                  <a:lnTo>
                    <a:pt x="686993" y="361556"/>
                  </a:lnTo>
                  <a:lnTo>
                    <a:pt x="686993" y="355206"/>
                  </a:lnTo>
                  <a:lnTo>
                    <a:pt x="1077125" y="286537"/>
                  </a:lnTo>
                  <a:lnTo>
                    <a:pt x="686993" y="217487"/>
                  </a:lnTo>
                  <a:lnTo>
                    <a:pt x="686993" y="34531"/>
                  </a:lnTo>
                  <a:lnTo>
                    <a:pt x="684329" y="21131"/>
                  </a:lnTo>
                  <a:lnTo>
                    <a:pt x="677044" y="10150"/>
                  </a:lnTo>
                  <a:lnTo>
                    <a:pt x="666200" y="2727"/>
                  </a:lnTo>
                  <a:lnTo>
                    <a:pt x="652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41038" y="3076079"/>
              <a:ext cx="1077595" cy="396240"/>
            </a:xfrm>
            <a:custGeom>
              <a:avLst/>
              <a:gdLst/>
              <a:ahLst/>
              <a:cxnLst/>
              <a:rect l="l" t="t" r="r" b="b"/>
              <a:pathLst>
                <a:path w="1077595" h="396239">
                  <a:moveTo>
                    <a:pt x="34531" y="0"/>
                  </a:moveTo>
                  <a:lnTo>
                    <a:pt x="21131" y="2727"/>
                  </a:lnTo>
                  <a:lnTo>
                    <a:pt x="10150" y="10150"/>
                  </a:lnTo>
                  <a:lnTo>
                    <a:pt x="2727" y="21131"/>
                  </a:lnTo>
                  <a:lnTo>
                    <a:pt x="0" y="34531"/>
                  </a:lnTo>
                  <a:lnTo>
                    <a:pt x="0" y="361556"/>
                  </a:lnTo>
                  <a:lnTo>
                    <a:pt x="2727" y="374892"/>
                  </a:lnTo>
                  <a:lnTo>
                    <a:pt x="10150" y="385733"/>
                  </a:lnTo>
                  <a:lnTo>
                    <a:pt x="21131" y="393017"/>
                  </a:lnTo>
                  <a:lnTo>
                    <a:pt x="34531" y="395681"/>
                  </a:lnTo>
                  <a:lnTo>
                    <a:pt x="652856" y="395681"/>
                  </a:lnTo>
                  <a:lnTo>
                    <a:pt x="666200" y="393017"/>
                  </a:lnTo>
                  <a:lnTo>
                    <a:pt x="677044" y="385733"/>
                  </a:lnTo>
                  <a:lnTo>
                    <a:pt x="684329" y="374892"/>
                  </a:lnTo>
                  <a:lnTo>
                    <a:pt x="686993" y="361556"/>
                  </a:lnTo>
                  <a:lnTo>
                    <a:pt x="686993" y="355206"/>
                  </a:lnTo>
                  <a:lnTo>
                    <a:pt x="1077125" y="286537"/>
                  </a:lnTo>
                  <a:lnTo>
                    <a:pt x="686993" y="217487"/>
                  </a:lnTo>
                  <a:lnTo>
                    <a:pt x="686993" y="34531"/>
                  </a:lnTo>
                  <a:lnTo>
                    <a:pt x="684329" y="21131"/>
                  </a:lnTo>
                  <a:lnTo>
                    <a:pt x="677044" y="10150"/>
                  </a:lnTo>
                  <a:lnTo>
                    <a:pt x="666200" y="2727"/>
                  </a:lnTo>
                  <a:lnTo>
                    <a:pt x="652856" y="0"/>
                  </a:lnTo>
                  <a:lnTo>
                    <a:pt x="3453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594162" y="2833490"/>
            <a:ext cx="366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Split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253555" y="3696042"/>
            <a:ext cx="1059815" cy="421640"/>
            <a:chOff x="6860895" y="4006983"/>
            <a:chExt cx="1059815" cy="421640"/>
          </a:xfrm>
        </p:grpSpPr>
        <p:sp>
          <p:nvSpPr>
            <p:cNvPr id="49" name="object 49"/>
            <p:cNvSpPr/>
            <p:nvPr/>
          </p:nvSpPr>
          <p:spPr>
            <a:xfrm>
              <a:off x="6873596" y="4019683"/>
              <a:ext cx="1034415" cy="396240"/>
            </a:xfrm>
            <a:custGeom>
              <a:avLst/>
              <a:gdLst/>
              <a:ahLst/>
              <a:cxnLst/>
              <a:rect l="l" t="t" r="r" b="b"/>
              <a:pathLst>
                <a:path w="1034415" h="396239">
                  <a:moveTo>
                    <a:pt x="1000125" y="0"/>
                  </a:moveTo>
                  <a:lnTo>
                    <a:pt x="312737" y="0"/>
                  </a:lnTo>
                  <a:lnTo>
                    <a:pt x="299337" y="2726"/>
                  </a:lnTo>
                  <a:lnTo>
                    <a:pt x="288356" y="10148"/>
                  </a:lnTo>
                  <a:lnTo>
                    <a:pt x="280933" y="21128"/>
                  </a:lnTo>
                  <a:lnTo>
                    <a:pt x="278206" y="34528"/>
                  </a:lnTo>
                  <a:lnTo>
                    <a:pt x="278206" y="102393"/>
                  </a:lnTo>
                  <a:lnTo>
                    <a:pt x="0" y="171053"/>
                  </a:lnTo>
                  <a:lnTo>
                    <a:pt x="278206" y="239712"/>
                  </a:lnTo>
                  <a:lnTo>
                    <a:pt x="278206" y="361553"/>
                  </a:lnTo>
                  <a:lnTo>
                    <a:pt x="280933" y="374891"/>
                  </a:lnTo>
                  <a:lnTo>
                    <a:pt x="288356" y="385735"/>
                  </a:lnTo>
                  <a:lnTo>
                    <a:pt x="299337" y="393020"/>
                  </a:lnTo>
                  <a:lnTo>
                    <a:pt x="312737" y="395685"/>
                  </a:lnTo>
                  <a:lnTo>
                    <a:pt x="1000125" y="395685"/>
                  </a:lnTo>
                  <a:lnTo>
                    <a:pt x="1013461" y="393020"/>
                  </a:lnTo>
                  <a:lnTo>
                    <a:pt x="1024302" y="385735"/>
                  </a:lnTo>
                  <a:lnTo>
                    <a:pt x="1031586" y="374891"/>
                  </a:lnTo>
                  <a:lnTo>
                    <a:pt x="1034249" y="361553"/>
                  </a:lnTo>
                  <a:lnTo>
                    <a:pt x="1034249" y="34528"/>
                  </a:lnTo>
                  <a:lnTo>
                    <a:pt x="1031586" y="21128"/>
                  </a:lnTo>
                  <a:lnTo>
                    <a:pt x="1024302" y="10148"/>
                  </a:lnTo>
                  <a:lnTo>
                    <a:pt x="1013461" y="2726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73595" y="4019683"/>
              <a:ext cx="1034415" cy="396240"/>
            </a:xfrm>
            <a:custGeom>
              <a:avLst/>
              <a:gdLst/>
              <a:ahLst/>
              <a:cxnLst/>
              <a:rect l="l" t="t" r="r" b="b"/>
              <a:pathLst>
                <a:path w="1034415" h="396239">
                  <a:moveTo>
                    <a:pt x="312737" y="0"/>
                  </a:moveTo>
                  <a:lnTo>
                    <a:pt x="299337" y="2726"/>
                  </a:lnTo>
                  <a:lnTo>
                    <a:pt x="288356" y="10148"/>
                  </a:lnTo>
                  <a:lnTo>
                    <a:pt x="280933" y="21128"/>
                  </a:lnTo>
                  <a:lnTo>
                    <a:pt x="278206" y="34528"/>
                  </a:lnTo>
                  <a:lnTo>
                    <a:pt x="278206" y="102393"/>
                  </a:lnTo>
                  <a:lnTo>
                    <a:pt x="0" y="171053"/>
                  </a:lnTo>
                  <a:lnTo>
                    <a:pt x="278206" y="239712"/>
                  </a:lnTo>
                  <a:lnTo>
                    <a:pt x="278206" y="361553"/>
                  </a:lnTo>
                  <a:lnTo>
                    <a:pt x="280933" y="374891"/>
                  </a:lnTo>
                  <a:lnTo>
                    <a:pt x="288356" y="385735"/>
                  </a:lnTo>
                  <a:lnTo>
                    <a:pt x="299337" y="393020"/>
                  </a:lnTo>
                  <a:lnTo>
                    <a:pt x="312737" y="395685"/>
                  </a:lnTo>
                  <a:lnTo>
                    <a:pt x="1000125" y="395685"/>
                  </a:lnTo>
                  <a:lnTo>
                    <a:pt x="1013461" y="393020"/>
                  </a:lnTo>
                  <a:lnTo>
                    <a:pt x="1024302" y="385735"/>
                  </a:lnTo>
                  <a:lnTo>
                    <a:pt x="1031586" y="374891"/>
                  </a:lnTo>
                  <a:lnTo>
                    <a:pt x="1034249" y="361553"/>
                  </a:lnTo>
                  <a:lnTo>
                    <a:pt x="1034249" y="34528"/>
                  </a:lnTo>
                  <a:lnTo>
                    <a:pt x="1031586" y="21128"/>
                  </a:lnTo>
                  <a:lnTo>
                    <a:pt x="1024302" y="10148"/>
                  </a:lnTo>
                  <a:lnTo>
                    <a:pt x="1013461" y="2726"/>
                  </a:lnTo>
                  <a:lnTo>
                    <a:pt x="1000125" y="0"/>
                  </a:lnTo>
                  <a:lnTo>
                    <a:pt x="312737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631456" y="3777095"/>
            <a:ext cx="5822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Conc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at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814810" y="3995103"/>
            <a:ext cx="1465580" cy="762635"/>
            <a:chOff x="5422150" y="4306044"/>
            <a:chExt cx="1465580" cy="762635"/>
          </a:xfrm>
        </p:grpSpPr>
        <p:sp>
          <p:nvSpPr>
            <p:cNvPr id="53" name="object 53"/>
            <p:cNvSpPr/>
            <p:nvPr/>
          </p:nvSpPr>
          <p:spPr>
            <a:xfrm>
              <a:off x="5434850" y="4318744"/>
              <a:ext cx="1440180" cy="737235"/>
            </a:xfrm>
            <a:custGeom>
              <a:avLst/>
              <a:gdLst/>
              <a:ahLst/>
              <a:cxnLst/>
              <a:rect l="l" t="t" r="r" b="b"/>
              <a:pathLst>
                <a:path w="1440179" h="737235">
                  <a:moveTo>
                    <a:pt x="1405331" y="341312"/>
                  </a:moveTo>
                  <a:lnTo>
                    <a:pt x="34531" y="341312"/>
                  </a:lnTo>
                  <a:lnTo>
                    <a:pt x="21131" y="344039"/>
                  </a:lnTo>
                  <a:lnTo>
                    <a:pt x="10150" y="351460"/>
                  </a:lnTo>
                  <a:lnTo>
                    <a:pt x="2727" y="362439"/>
                  </a:lnTo>
                  <a:lnTo>
                    <a:pt x="0" y="375840"/>
                  </a:lnTo>
                  <a:lnTo>
                    <a:pt x="0" y="702865"/>
                  </a:lnTo>
                  <a:lnTo>
                    <a:pt x="2727" y="716203"/>
                  </a:lnTo>
                  <a:lnTo>
                    <a:pt x="10150" y="727046"/>
                  </a:lnTo>
                  <a:lnTo>
                    <a:pt x="21131" y="734332"/>
                  </a:lnTo>
                  <a:lnTo>
                    <a:pt x="34531" y="736996"/>
                  </a:lnTo>
                  <a:lnTo>
                    <a:pt x="1405331" y="736996"/>
                  </a:lnTo>
                  <a:lnTo>
                    <a:pt x="1418736" y="734332"/>
                  </a:lnTo>
                  <a:lnTo>
                    <a:pt x="1429716" y="727046"/>
                  </a:lnTo>
                  <a:lnTo>
                    <a:pt x="1437137" y="716203"/>
                  </a:lnTo>
                  <a:lnTo>
                    <a:pt x="1439862" y="702865"/>
                  </a:lnTo>
                  <a:lnTo>
                    <a:pt x="1439862" y="375840"/>
                  </a:lnTo>
                  <a:lnTo>
                    <a:pt x="1437137" y="362439"/>
                  </a:lnTo>
                  <a:lnTo>
                    <a:pt x="1429716" y="351460"/>
                  </a:lnTo>
                  <a:lnTo>
                    <a:pt x="1418736" y="344039"/>
                  </a:lnTo>
                  <a:lnTo>
                    <a:pt x="1405331" y="341312"/>
                  </a:lnTo>
                  <a:close/>
                </a:path>
                <a:path w="1440179" h="737235">
                  <a:moveTo>
                    <a:pt x="567931" y="0"/>
                  </a:moveTo>
                  <a:lnTo>
                    <a:pt x="498868" y="341312"/>
                  </a:lnTo>
                  <a:lnTo>
                    <a:pt x="636587" y="341312"/>
                  </a:lnTo>
                  <a:lnTo>
                    <a:pt x="5679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34850" y="4318744"/>
              <a:ext cx="1440180" cy="737235"/>
            </a:xfrm>
            <a:custGeom>
              <a:avLst/>
              <a:gdLst/>
              <a:ahLst/>
              <a:cxnLst/>
              <a:rect l="l" t="t" r="r" b="b"/>
              <a:pathLst>
                <a:path w="1440179" h="737235">
                  <a:moveTo>
                    <a:pt x="567931" y="0"/>
                  </a:moveTo>
                  <a:lnTo>
                    <a:pt x="498881" y="341312"/>
                  </a:lnTo>
                  <a:lnTo>
                    <a:pt x="34531" y="341312"/>
                  </a:lnTo>
                  <a:lnTo>
                    <a:pt x="21131" y="344039"/>
                  </a:lnTo>
                  <a:lnTo>
                    <a:pt x="10150" y="351460"/>
                  </a:lnTo>
                  <a:lnTo>
                    <a:pt x="2727" y="362439"/>
                  </a:lnTo>
                  <a:lnTo>
                    <a:pt x="0" y="375839"/>
                  </a:lnTo>
                  <a:lnTo>
                    <a:pt x="0" y="702865"/>
                  </a:lnTo>
                  <a:lnTo>
                    <a:pt x="2727" y="716203"/>
                  </a:lnTo>
                  <a:lnTo>
                    <a:pt x="10150" y="727046"/>
                  </a:lnTo>
                  <a:lnTo>
                    <a:pt x="21131" y="734332"/>
                  </a:lnTo>
                  <a:lnTo>
                    <a:pt x="34531" y="736996"/>
                  </a:lnTo>
                  <a:lnTo>
                    <a:pt x="1405331" y="736996"/>
                  </a:lnTo>
                  <a:lnTo>
                    <a:pt x="1418736" y="734332"/>
                  </a:lnTo>
                  <a:lnTo>
                    <a:pt x="1429716" y="727046"/>
                  </a:lnTo>
                  <a:lnTo>
                    <a:pt x="1437136" y="716203"/>
                  </a:lnTo>
                  <a:lnTo>
                    <a:pt x="1439862" y="702865"/>
                  </a:lnTo>
                  <a:lnTo>
                    <a:pt x="1439862" y="375839"/>
                  </a:lnTo>
                  <a:lnTo>
                    <a:pt x="1437136" y="362439"/>
                  </a:lnTo>
                  <a:lnTo>
                    <a:pt x="1429716" y="351460"/>
                  </a:lnTo>
                  <a:lnTo>
                    <a:pt x="1418736" y="344039"/>
                  </a:lnTo>
                  <a:lnTo>
                    <a:pt x="1405331" y="341312"/>
                  </a:lnTo>
                  <a:lnTo>
                    <a:pt x="636587" y="341312"/>
                  </a:lnTo>
                  <a:lnTo>
                    <a:pt x="56793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993144" y="3869396"/>
            <a:ext cx="1341755" cy="78740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772795">
              <a:lnSpc>
                <a:spcPct val="100000"/>
              </a:lnSpc>
              <a:spcBef>
                <a:spcPts val="1310"/>
              </a:spcBef>
            </a:pPr>
            <a:r>
              <a:rPr sz="1800" spc="-5" dirty="0">
                <a:latin typeface="Times New Roman" panose="02020603050405020304" pitchFamily="18" charset="0"/>
                <a:cs typeface="Roboto Lt"/>
              </a:rPr>
              <a:t>wor</a:t>
            </a:r>
            <a:r>
              <a:rPr sz="1800" spc="-10" dirty="0">
                <a:latin typeface="Times New Roman" panose="02020603050405020304" pitchFamily="18" charset="0"/>
                <a:cs typeface="Roboto Lt"/>
              </a:rPr>
              <a:t>ld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Hidden</a:t>
            </a:r>
            <a:r>
              <a:rPr sz="14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status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3B825F-BFCC-4082-958D-5E656C071E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44</a:t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3272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RNN</a:t>
            </a:r>
            <a:r>
              <a:rPr spc="-30" dirty="0"/>
              <a:t> and </a:t>
            </a:r>
            <a:r>
              <a:rPr spc="-10" dirty="0"/>
              <a:t>Gated</a:t>
            </a:r>
            <a:r>
              <a:rPr spc="-25" dirty="0"/>
              <a:t> </a:t>
            </a:r>
            <a:r>
              <a:rPr spc="-5" dirty="0"/>
              <a:t>RNN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8212" y="986647"/>
            <a:ext cx="188914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indent="-205740">
              <a:lnSpc>
                <a:spcPct val="100000"/>
              </a:lnSpc>
              <a:spcBef>
                <a:spcPts val="100"/>
              </a:spcBef>
              <a:buChar char="•"/>
              <a:tabLst>
                <a:tab pos="243840" algn="l"/>
              </a:tabLst>
            </a:pP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Simple </a:t>
            </a:r>
            <a:r>
              <a:rPr sz="22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RNN:</a:t>
            </a:r>
            <a:endParaRPr sz="2200" dirty="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31382" y="1459856"/>
            <a:ext cx="1917700" cy="1741805"/>
            <a:chOff x="1731382" y="1459856"/>
            <a:chExt cx="1917700" cy="1741805"/>
          </a:xfrm>
        </p:grpSpPr>
        <p:sp>
          <p:nvSpPr>
            <p:cNvPr id="5" name="object 5"/>
            <p:cNvSpPr/>
            <p:nvPr/>
          </p:nvSpPr>
          <p:spPr>
            <a:xfrm>
              <a:off x="1744082" y="1472556"/>
              <a:ext cx="1127125" cy="1716405"/>
            </a:xfrm>
            <a:custGeom>
              <a:avLst/>
              <a:gdLst/>
              <a:ahLst/>
              <a:cxnLst/>
              <a:rect l="l" t="t" r="r" b="b"/>
              <a:pathLst>
                <a:path w="1127125" h="1716405">
                  <a:moveTo>
                    <a:pt x="1071367" y="44293"/>
                  </a:moveTo>
                  <a:lnTo>
                    <a:pt x="1100903" y="85186"/>
                  </a:lnTo>
                  <a:lnTo>
                    <a:pt x="1115670" y="131582"/>
                  </a:lnTo>
                  <a:lnTo>
                    <a:pt x="1115670" y="179813"/>
                  </a:lnTo>
                  <a:lnTo>
                    <a:pt x="1100903" y="226209"/>
                  </a:lnTo>
                  <a:lnTo>
                    <a:pt x="1071367" y="267102"/>
                  </a:lnTo>
                  <a:lnTo>
                    <a:pt x="1030479" y="296631"/>
                  </a:lnTo>
                  <a:lnTo>
                    <a:pt x="984085" y="311395"/>
                  </a:lnTo>
                  <a:lnTo>
                    <a:pt x="935854" y="311395"/>
                  </a:lnTo>
                  <a:lnTo>
                    <a:pt x="889460" y="296631"/>
                  </a:lnTo>
                  <a:lnTo>
                    <a:pt x="848571" y="267102"/>
                  </a:lnTo>
                  <a:lnTo>
                    <a:pt x="819036" y="226209"/>
                  </a:lnTo>
                  <a:lnTo>
                    <a:pt x="804269" y="179813"/>
                  </a:lnTo>
                  <a:lnTo>
                    <a:pt x="804269" y="131582"/>
                  </a:lnTo>
                  <a:lnTo>
                    <a:pt x="819036" y="85186"/>
                  </a:lnTo>
                  <a:lnTo>
                    <a:pt x="848571" y="44293"/>
                  </a:lnTo>
                  <a:lnTo>
                    <a:pt x="889460" y="14764"/>
                  </a:lnTo>
                  <a:lnTo>
                    <a:pt x="935854" y="0"/>
                  </a:lnTo>
                  <a:lnTo>
                    <a:pt x="984085" y="0"/>
                  </a:lnTo>
                  <a:lnTo>
                    <a:pt x="1030479" y="14764"/>
                  </a:lnTo>
                  <a:lnTo>
                    <a:pt x="1071367" y="44293"/>
                  </a:lnTo>
                  <a:close/>
                </a:path>
                <a:path w="1127125" h="1716405">
                  <a:moveTo>
                    <a:pt x="267102" y="790202"/>
                  </a:moveTo>
                  <a:lnTo>
                    <a:pt x="296631" y="831095"/>
                  </a:lnTo>
                  <a:lnTo>
                    <a:pt x="311395" y="877491"/>
                  </a:lnTo>
                  <a:lnTo>
                    <a:pt x="311395" y="925722"/>
                  </a:lnTo>
                  <a:lnTo>
                    <a:pt x="296631" y="972118"/>
                  </a:lnTo>
                  <a:lnTo>
                    <a:pt x="267102" y="1013011"/>
                  </a:lnTo>
                  <a:lnTo>
                    <a:pt x="226209" y="1042540"/>
                  </a:lnTo>
                  <a:lnTo>
                    <a:pt x="179813" y="1057304"/>
                  </a:lnTo>
                  <a:lnTo>
                    <a:pt x="131582" y="1057304"/>
                  </a:lnTo>
                  <a:lnTo>
                    <a:pt x="85186" y="1042540"/>
                  </a:lnTo>
                  <a:lnTo>
                    <a:pt x="44293" y="1013011"/>
                  </a:lnTo>
                  <a:lnTo>
                    <a:pt x="14764" y="972118"/>
                  </a:lnTo>
                  <a:lnTo>
                    <a:pt x="0" y="925722"/>
                  </a:lnTo>
                  <a:lnTo>
                    <a:pt x="0" y="877491"/>
                  </a:lnTo>
                  <a:lnTo>
                    <a:pt x="14764" y="831095"/>
                  </a:lnTo>
                  <a:lnTo>
                    <a:pt x="44293" y="790202"/>
                  </a:lnTo>
                  <a:lnTo>
                    <a:pt x="85186" y="760673"/>
                  </a:lnTo>
                  <a:lnTo>
                    <a:pt x="131582" y="745909"/>
                  </a:lnTo>
                  <a:lnTo>
                    <a:pt x="179813" y="745909"/>
                  </a:lnTo>
                  <a:lnTo>
                    <a:pt x="226209" y="760673"/>
                  </a:lnTo>
                  <a:lnTo>
                    <a:pt x="267102" y="790202"/>
                  </a:lnTo>
                  <a:close/>
                </a:path>
                <a:path w="1127125" h="1716405">
                  <a:moveTo>
                    <a:pt x="1082747" y="1449002"/>
                  </a:moveTo>
                  <a:lnTo>
                    <a:pt x="1112276" y="1489895"/>
                  </a:lnTo>
                  <a:lnTo>
                    <a:pt x="1127040" y="1536291"/>
                  </a:lnTo>
                  <a:lnTo>
                    <a:pt x="1127040" y="1584522"/>
                  </a:lnTo>
                  <a:lnTo>
                    <a:pt x="1112276" y="1630918"/>
                  </a:lnTo>
                  <a:lnTo>
                    <a:pt x="1082747" y="1671811"/>
                  </a:lnTo>
                  <a:lnTo>
                    <a:pt x="1041853" y="1701340"/>
                  </a:lnTo>
                  <a:lnTo>
                    <a:pt x="995457" y="1716104"/>
                  </a:lnTo>
                  <a:lnTo>
                    <a:pt x="947227" y="1716104"/>
                  </a:lnTo>
                  <a:lnTo>
                    <a:pt x="900831" y="1701340"/>
                  </a:lnTo>
                  <a:lnTo>
                    <a:pt x="859938" y="1671811"/>
                  </a:lnTo>
                  <a:lnTo>
                    <a:pt x="830409" y="1630918"/>
                  </a:lnTo>
                  <a:lnTo>
                    <a:pt x="815644" y="1584522"/>
                  </a:lnTo>
                  <a:lnTo>
                    <a:pt x="815644" y="1536291"/>
                  </a:lnTo>
                  <a:lnTo>
                    <a:pt x="830409" y="1489895"/>
                  </a:lnTo>
                  <a:lnTo>
                    <a:pt x="859938" y="1449002"/>
                  </a:lnTo>
                  <a:lnTo>
                    <a:pt x="900831" y="1419473"/>
                  </a:lnTo>
                  <a:lnTo>
                    <a:pt x="947227" y="1404708"/>
                  </a:lnTo>
                  <a:lnTo>
                    <a:pt x="995457" y="1404708"/>
                  </a:lnTo>
                  <a:lnTo>
                    <a:pt x="1041853" y="1419473"/>
                  </a:lnTo>
                  <a:lnTo>
                    <a:pt x="1082747" y="1449002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8252" y="2040013"/>
              <a:ext cx="774700" cy="643255"/>
            </a:xfrm>
            <a:custGeom>
              <a:avLst/>
              <a:gdLst/>
              <a:ahLst/>
              <a:cxnLst/>
              <a:rect l="l" t="t" r="r" b="b"/>
              <a:pathLst>
                <a:path w="774700" h="643255">
                  <a:moveTo>
                    <a:pt x="596785" y="0"/>
                  </a:moveTo>
                  <a:lnTo>
                    <a:pt x="177558" y="0"/>
                  </a:lnTo>
                  <a:lnTo>
                    <a:pt x="142224" y="135"/>
                  </a:lnTo>
                  <a:lnTo>
                    <a:pt x="91101" y="3670"/>
                  </a:lnTo>
                  <a:lnTo>
                    <a:pt x="52114" y="19189"/>
                  </a:lnTo>
                  <a:lnTo>
                    <a:pt x="19194" y="52108"/>
                  </a:lnTo>
                  <a:lnTo>
                    <a:pt x="3675" y="91090"/>
                  </a:lnTo>
                  <a:lnTo>
                    <a:pt x="136" y="142222"/>
                  </a:lnTo>
                  <a:lnTo>
                    <a:pt x="0" y="177558"/>
                  </a:lnTo>
                  <a:lnTo>
                    <a:pt x="0" y="465340"/>
                  </a:lnTo>
                  <a:lnTo>
                    <a:pt x="1089" y="529169"/>
                  </a:lnTo>
                  <a:lnTo>
                    <a:pt x="8712" y="569556"/>
                  </a:lnTo>
                  <a:lnTo>
                    <a:pt x="33861" y="609041"/>
                  </a:lnTo>
                  <a:lnTo>
                    <a:pt x="73355" y="634199"/>
                  </a:lnTo>
                  <a:lnTo>
                    <a:pt x="113731" y="641811"/>
                  </a:lnTo>
                  <a:lnTo>
                    <a:pt x="177558" y="642899"/>
                  </a:lnTo>
                  <a:lnTo>
                    <a:pt x="596785" y="642899"/>
                  </a:lnTo>
                  <a:lnTo>
                    <a:pt x="660612" y="641811"/>
                  </a:lnTo>
                  <a:lnTo>
                    <a:pt x="700989" y="634199"/>
                  </a:lnTo>
                  <a:lnTo>
                    <a:pt x="740479" y="609041"/>
                  </a:lnTo>
                  <a:lnTo>
                    <a:pt x="765644" y="569556"/>
                  </a:lnTo>
                  <a:lnTo>
                    <a:pt x="773256" y="529169"/>
                  </a:lnTo>
                  <a:lnTo>
                    <a:pt x="774344" y="465340"/>
                  </a:lnTo>
                  <a:lnTo>
                    <a:pt x="774344" y="177558"/>
                  </a:lnTo>
                  <a:lnTo>
                    <a:pt x="773256" y="113725"/>
                  </a:lnTo>
                  <a:lnTo>
                    <a:pt x="765644" y="73342"/>
                  </a:lnTo>
                  <a:lnTo>
                    <a:pt x="740479" y="33858"/>
                  </a:lnTo>
                  <a:lnTo>
                    <a:pt x="700989" y="8699"/>
                  </a:lnTo>
                  <a:lnTo>
                    <a:pt x="660612" y="1087"/>
                  </a:lnTo>
                  <a:lnTo>
                    <a:pt x="596785" y="0"/>
                  </a:lnTo>
                  <a:close/>
                </a:path>
              </a:pathLst>
            </a:custGeom>
            <a:solidFill>
              <a:srgbClr val="FBD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28252" y="2040013"/>
              <a:ext cx="1308100" cy="643255"/>
            </a:xfrm>
            <a:custGeom>
              <a:avLst/>
              <a:gdLst/>
              <a:ahLst/>
              <a:cxnLst/>
              <a:rect l="l" t="t" r="r" b="b"/>
              <a:pathLst>
                <a:path w="1308100" h="643255">
                  <a:moveTo>
                    <a:pt x="177558" y="0"/>
                  </a:moveTo>
                  <a:lnTo>
                    <a:pt x="596785" y="0"/>
                  </a:lnTo>
                  <a:lnTo>
                    <a:pt x="632119" y="135"/>
                  </a:lnTo>
                  <a:lnTo>
                    <a:pt x="683242" y="3670"/>
                  </a:lnTo>
                  <a:lnTo>
                    <a:pt x="722228" y="19189"/>
                  </a:lnTo>
                  <a:lnTo>
                    <a:pt x="755149" y="52108"/>
                  </a:lnTo>
                  <a:lnTo>
                    <a:pt x="770674" y="91090"/>
                  </a:lnTo>
                  <a:lnTo>
                    <a:pt x="774208" y="142222"/>
                  </a:lnTo>
                  <a:lnTo>
                    <a:pt x="774344" y="177558"/>
                  </a:lnTo>
                  <a:lnTo>
                    <a:pt x="774344" y="465340"/>
                  </a:lnTo>
                  <a:lnTo>
                    <a:pt x="773256" y="529169"/>
                  </a:lnTo>
                  <a:lnTo>
                    <a:pt x="765644" y="569556"/>
                  </a:lnTo>
                  <a:lnTo>
                    <a:pt x="740479" y="609041"/>
                  </a:lnTo>
                  <a:lnTo>
                    <a:pt x="700989" y="634199"/>
                  </a:lnTo>
                  <a:lnTo>
                    <a:pt x="660612" y="641811"/>
                  </a:lnTo>
                  <a:lnTo>
                    <a:pt x="596785" y="642899"/>
                  </a:lnTo>
                  <a:lnTo>
                    <a:pt x="177558" y="642899"/>
                  </a:lnTo>
                  <a:lnTo>
                    <a:pt x="113731" y="641811"/>
                  </a:lnTo>
                  <a:lnTo>
                    <a:pt x="73355" y="634199"/>
                  </a:lnTo>
                  <a:lnTo>
                    <a:pt x="33861" y="609041"/>
                  </a:lnTo>
                  <a:lnTo>
                    <a:pt x="8712" y="569556"/>
                  </a:lnTo>
                  <a:lnTo>
                    <a:pt x="1089" y="529169"/>
                  </a:lnTo>
                  <a:lnTo>
                    <a:pt x="0" y="465340"/>
                  </a:lnTo>
                  <a:lnTo>
                    <a:pt x="0" y="177558"/>
                  </a:lnTo>
                  <a:lnTo>
                    <a:pt x="1089" y="113725"/>
                  </a:lnTo>
                  <a:lnTo>
                    <a:pt x="8712" y="73342"/>
                  </a:lnTo>
                  <a:lnTo>
                    <a:pt x="33861" y="33858"/>
                  </a:lnTo>
                  <a:lnTo>
                    <a:pt x="73355" y="8699"/>
                  </a:lnTo>
                  <a:lnTo>
                    <a:pt x="113731" y="1087"/>
                  </a:lnTo>
                  <a:lnTo>
                    <a:pt x="177558" y="0"/>
                  </a:lnTo>
                  <a:close/>
                </a:path>
                <a:path w="1308100" h="643255">
                  <a:moveTo>
                    <a:pt x="1263624" y="207327"/>
                  </a:moveTo>
                  <a:lnTo>
                    <a:pt x="1293153" y="248220"/>
                  </a:lnTo>
                  <a:lnTo>
                    <a:pt x="1307918" y="294616"/>
                  </a:lnTo>
                  <a:lnTo>
                    <a:pt x="1307918" y="342847"/>
                  </a:lnTo>
                  <a:lnTo>
                    <a:pt x="1293153" y="389243"/>
                  </a:lnTo>
                  <a:lnTo>
                    <a:pt x="1263624" y="430136"/>
                  </a:lnTo>
                  <a:lnTo>
                    <a:pt x="1222730" y="459671"/>
                  </a:lnTo>
                  <a:lnTo>
                    <a:pt x="1176331" y="474438"/>
                  </a:lnTo>
                  <a:lnTo>
                    <a:pt x="1128099" y="474438"/>
                  </a:lnTo>
                  <a:lnTo>
                    <a:pt x="1081704" y="459671"/>
                  </a:lnTo>
                  <a:lnTo>
                    <a:pt x="1040815" y="430136"/>
                  </a:lnTo>
                  <a:lnTo>
                    <a:pt x="1011280" y="389243"/>
                  </a:lnTo>
                  <a:lnTo>
                    <a:pt x="996513" y="342847"/>
                  </a:lnTo>
                  <a:lnTo>
                    <a:pt x="996513" y="294616"/>
                  </a:lnTo>
                  <a:lnTo>
                    <a:pt x="1011280" y="248220"/>
                  </a:lnTo>
                  <a:lnTo>
                    <a:pt x="1040815" y="207327"/>
                  </a:lnTo>
                  <a:lnTo>
                    <a:pt x="1081704" y="177798"/>
                  </a:lnTo>
                  <a:lnTo>
                    <a:pt x="1128099" y="163033"/>
                  </a:lnTo>
                  <a:lnTo>
                    <a:pt x="1176331" y="163033"/>
                  </a:lnTo>
                  <a:lnTo>
                    <a:pt x="1222730" y="177798"/>
                  </a:lnTo>
                  <a:lnTo>
                    <a:pt x="1263624" y="2073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1481647" y="2159020"/>
                <a:ext cx="916670" cy="40523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50" b="1" i="1" spc="-75" baseline="13071" dirty="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zh-CN" altLang="en-US" sz="2550" b="1" i="1" spc="-75" baseline="13071" dirty="0" smtClean="0">
                              <a:latin typeface="Cambria Math" panose="02040503050406030204" pitchFamily="18" charset="0"/>
                              <a:cs typeface="Times New Roman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550" b="1" i="1" spc="-75" baseline="13071" dirty="0" smtClean="0">
                              <a:latin typeface="Cambria Math" panose="02040503050406030204" pitchFamily="18" charset="0"/>
                              <a:cs typeface="Times New Roman"/>
                            </a:rPr>
                            <m:t>𝒕</m:t>
                          </m:r>
                          <m:r>
                            <a:rPr lang="en-US" altLang="zh-CN" sz="2550" b="1" i="1" spc="-75" baseline="13071" dirty="0" smtClean="0">
                              <a:latin typeface="Cambria Math" panose="02040503050406030204" pitchFamily="18" charset="0"/>
                              <a:cs typeface="Times New Roman"/>
                            </a:rPr>
                            <m:t>−</m:t>
                          </m:r>
                          <m:r>
                            <a:rPr lang="en-US" altLang="zh-CN" sz="2550" b="1" i="1" spc="-75" baseline="13071" dirty="0" smtClean="0">
                              <a:latin typeface="Cambria Math" panose="02040503050406030204" pitchFamily="18" charset="0"/>
                              <a:cs typeface="Times New Roman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sz="120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647" y="2159020"/>
                <a:ext cx="916670" cy="405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3360755" y="2192777"/>
                <a:ext cx="239395" cy="2684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700" b="1" i="1" dirty="0" smtClean="0">
                          <a:latin typeface="Cambria Math" panose="02040503050406030204" pitchFamily="18" charset="0"/>
                          <a:cs typeface="Times New Roman"/>
                        </a:rPr>
                        <m:t>𝒉</m:t>
                      </m:r>
                      <m:r>
                        <a:rPr lang="zh-CN" altLang="en-US" sz="1800" i="1" baseline="-20833" dirty="0">
                          <a:latin typeface="Cambria Math" panose="02040503050406030204" pitchFamily="18" charset="0"/>
                          <a:cs typeface="Times New Roman"/>
                        </a:rPr>
                        <m:t>𝑡</m:t>
                      </m:r>
                    </m:oMath>
                  </m:oMathPara>
                </a14:m>
                <a:endParaRPr sz="1800" baseline="-20833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755" y="2192777"/>
                <a:ext cx="239395" cy="268407"/>
              </a:xfrm>
              <a:prstGeom prst="rect">
                <a:avLst/>
              </a:prstGeom>
              <a:blipFill>
                <a:blip r:embed="rId3"/>
                <a:stretch>
                  <a:fillRect l="-17500" r="-15000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386310" y="3258710"/>
                <a:ext cx="7843290" cy="1331134"/>
              </a:xfrm>
              <a:prstGeom prst="rect">
                <a:avLst/>
              </a:prstGeom>
            </p:spPr>
            <p:txBody>
              <a:bodyPr vert="horz" wrap="square" lIns="0" tIns="149225" rIns="0" bIns="0" rtlCol="0">
                <a:spAutoFit/>
              </a:bodyPr>
              <a:lstStyle/>
              <a:p>
                <a:pPr marL="243840" indent="-205740">
                  <a:lnSpc>
                    <a:spcPct val="100000"/>
                  </a:lnSpc>
                  <a:spcBef>
                    <a:spcPts val="1285"/>
                  </a:spcBef>
                  <a:buChar char="•"/>
                  <a:tabLst>
                    <a:tab pos="243840" algn="l"/>
                  </a:tabLst>
                </a:pPr>
                <a:r>
                  <a:rPr lang="en-US" sz="22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Gated</a:t>
                </a:r>
                <a:r>
                  <a:rPr lang="en-US" sz="22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RNN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(LSTM,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GRU): </a:t>
                </a:r>
                <a:r>
                  <a:rPr lang="en-US" sz="22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finer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control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of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information</a:t>
                </a:r>
                <a:r>
                  <a:rPr lang="en-US" sz="22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200" spc="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flow</a:t>
                </a:r>
                <a:endParaRPr lang="en-US" sz="2200" dirty="0">
                  <a:latin typeface="Times New Roman" panose="02020603050405020304" pitchFamily="18" charset="0"/>
                  <a:cs typeface="Roboto Lt"/>
                </a:endParaRPr>
              </a:p>
              <a:p>
                <a:pPr marL="472440" lvl="1" indent="-205740">
                  <a:lnSpc>
                    <a:spcPct val="100000"/>
                  </a:lnSpc>
                  <a:buChar char="•"/>
                  <a:tabLst>
                    <a:tab pos="471805" algn="l"/>
                    <a:tab pos="472440" algn="l"/>
                  </a:tabLst>
                </a:pPr>
                <a:r>
                  <a:rPr 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Forget input: suppress</a:t>
                </a:r>
                <a:r>
                  <a:rPr lang="en-US" altLang="zh-CN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(</a:t>
                </a:r>
                <a:r>
                  <a:rPr lang="zh-CN" alt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压制</a:t>
                </a:r>
                <a:r>
                  <a:rPr lang="en-US" altLang="zh-CN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)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7" baseline="163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en-US" altLang="zh-CN" sz="2800" b="1" i="1" spc="-7" baseline="1633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𝒙</m:t>
                        </m:r>
                      </m:e>
                      <m:sub>
                        <m:r>
                          <a:rPr lang="en-US" altLang="zh-CN" sz="2800" i="1" spc="-7" baseline="1633" dirty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250" i="1" spc="52" baseline="-16666" dirty="0">
                    <a:solidFill>
                      <a:srgbClr val="1D1D1D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when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-7" baseline="1633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</m:ctrlPr>
                      </m:sSubPr>
                      <m:e>
                        <m:r>
                          <a:rPr lang="en-US" sz="2800" b="1" i="1" spc="-7" baseline="1633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𝒉</m:t>
                        </m:r>
                      </m:e>
                      <m:sub>
                        <m:r>
                          <a:rPr lang="en-US" sz="2800" b="0" i="1" spc="-7" baseline="1633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Roboto Lt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baseline="-16666" dirty="0">
                  <a:latin typeface="Times New Roman"/>
                  <a:cs typeface="Times New Roman"/>
                </a:endParaRPr>
              </a:p>
              <a:p>
                <a:pPr marL="472440" lvl="1" indent="-205740">
                  <a:lnSpc>
                    <a:spcPct val="100000"/>
                  </a:lnSpc>
                  <a:buChar char="•"/>
                  <a:tabLst>
                    <a:tab pos="471805" algn="l"/>
                    <a:tab pos="472440" algn="l"/>
                  </a:tabLst>
                </a:pPr>
                <a:r>
                  <a:rPr 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Forget past: suppress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97" baseline="1322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zh-CN" altLang="en-US" sz="2800" b="1" i="1" spc="-97" baseline="1322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spc="-97" baseline="1322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  <m:r>
                          <a:rPr lang="en-US" altLang="zh-CN" sz="2800" b="0" i="1" spc="-97" baseline="1322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spc="127" baseline="-16666" dirty="0">
                    <a:solidFill>
                      <a:srgbClr val="1D1D1D"/>
                    </a:solidFill>
                    <a:latin typeface="Cambria"/>
                    <a:cs typeface="Cambria"/>
                  </a:rPr>
                  <a:t> </a:t>
                </a:r>
                <a:r>
                  <a:rPr lang="en-US" sz="1900" spc="-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when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baseline="1322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altLang="zh-CN" sz="2800" b="1" i="1" baseline="1322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baseline="1322" dirty="0" smtClean="0">
                            <a:solidFill>
                              <a:srgbClr val="1D1D1D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endParaRPr sz="2250" baseline="-16666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10" y="3258710"/>
                <a:ext cx="7843290" cy="1331134"/>
              </a:xfrm>
              <a:prstGeom prst="rect">
                <a:avLst/>
              </a:prstGeom>
              <a:blipFill>
                <a:blip r:embed="rId4"/>
                <a:stretch>
                  <a:fillRect l="-1456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2587563" y="1441687"/>
                <a:ext cx="227329" cy="2684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700" b="1" i="1" dirty="0" smtClean="0">
                          <a:latin typeface="Cambria Math" panose="02040503050406030204" pitchFamily="18" charset="0"/>
                          <a:cs typeface="Times New Roman"/>
                        </a:rPr>
                        <m:t>𝒚</m:t>
                      </m:r>
                      <m:r>
                        <a:rPr lang="zh-CN" altLang="en-US" sz="1800" i="1" baseline="-20833" dirty="0">
                          <a:latin typeface="Cambria Math" panose="02040503050406030204" pitchFamily="18" charset="0"/>
                          <a:cs typeface="Times New Roman"/>
                        </a:rPr>
                        <m:t>𝑡</m:t>
                      </m:r>
                    </m:oMath>
                  </m:oMathPara>
                </a14:m>
                <a:endParaRPr sz="1800" baseline="-20833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563" y="1441687"/>
                <a:ext cx="227329" cy="268407"/>
              </a:xfrm>
              <a:prstGeom prst="rect">
                <a:avLst/>
              </a:prstGeom>
              <a:blipFill>
                <a:blip r:embed="rId5"/>
                <a:stretch>
                  <a:fillRect l="-15789" r="-18421" b="-2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object 12"/>
          <p:cNvGrpSpPr/>
          <p:nvPr/>
        </p:nvGrpSpPr>
        <p:grpSpPr>
          <a:xfrm>
            <a:off x="725149" y="1800097"/>
            <a:ext cx="2583180" cy="1075690"/>
            <a:chOff x="725149" y="1800097"/>
            <a:chExt cx="2583180" cy="1075690"/>
          </a:xfrm>
        </p:grpSpPr>
        <p:sp>
          <p:nvSpPr>
            <p:cNvPr id="13" name="object 13"/>
            <p:cNvSpPr/>
            <p:nvPr/>
          </p:nvSpPr>
          <p:spPr>
            <a:xfrm>
              <a:off x="2070036" y="2369311"/>
              <a:ext cx="645795" cy="494030"/>
            </a:xfrm>
            <a:custGeom>
              <a:avLst/>
              <a:gdLst/>
              <a:ahLst/>
              <a:cxnLst/>
              <a:rect l="l" t="t" r="r" b="b"/>
              <a:pathLst>
                <a:path w="645794" h="494030">
                  <a:moveTo>
                    <a:pt x="0" y="2197"/>
                  </a:moveTo>
                  <a:lnTo>
                    <a:pt x="128701" y="190"/>
                  </a:lnTo>
                  <a:lnTo>
                    <a:pt x="141401" y="0"/>
                  </a:lnTo>
                </a:path>
                <a:path w="645794" h="494030">
                  <a:moveTo>
                    <a:pt x="645388" y="493407"/>
                  </a:moveTo>
                  <a:lnTo>
                    <a:pt x="645388" y="43047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7785" y="2308555"/>
              <a:ext cx="579120" cy="504190"/>
            </a:xfrm>
            <a:custGeom>
              <a:avLst/>
              <a:gdLst/>
              <a:ahLst/>
              <a:cxnLst/>
              <a:rect l="l" t="t" r="r" b="b"/>
              <a:pathLst>
                <a:path w="579119" h="504189">
                  <a:moveTo>
                    <a:pt x="578599" y="503936"/>
                  </a:moveTo>
                  <a:lnTo>
                    <a:pt x="517639" y="402336"/>
                  </a:lnTo>
                  <a:lnTo>
                    <a:pt x="456679" y="503936"/>
                  </a:lnTo>
                </a:path>
                <a:path w="579119" h="504189">
                  <a:moveTo>
                    <a:pt x="517639" y="503936"/>
                  </a:moveTo>
                  <a:lnTo>
                    <a:pt x="517639" y="402336"/>
                  </a:lnTo>
                </a:path>
                <a:path w="579119" h="504189">
                  <a:moveTo>
                    <a:pt x="1892" y="121907"/>
                  </a:moveTo>
                  <a:lnTo>
                    <a:pt x="102527" y="593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98738" y="2367927"/>
              <a:ext cx="101600" cy="1905"/>
            </a:xfrm>
            <a:custGeom>
              <a:avLst/>
              <a:gdLst/>
              <a:ahLst/>
              <a:cxnLst/>
              <a:rect l="l" t="t" r="r" b="b"/>
              <a:pathLst>
                <a:path w="101600" h="1905">
                  <a:moveTo>
                    <a:pt x="-12700" y="787"/>
                  </a:moveTo>
                  <a:lnTo>
                    <a:pt x="114274" y="787"/>
                  </a:lnTo>
                </a:path>
              </a:pathLst>
            </a:custGeom>
            <a:ln w="26974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08313" y="1902637"/>
              <a:ext cx="2540" cy="125095"/>
            </a:xfrm>
            <a:custGeom>
              <a:avLst/>
              <a:gdLst/>
              <a:ahLst/>
              <a:cxnLst/>
              <a:rect l="l" t="t" r="r" b="b"/>
              <a:pathLst>
                <a:path w="2539" h="125094">
                  <a:moveTo>
                    <a:pt x="1930" y="124675"/>
                  </a:moveTo>
                  <a:lnTo>
                    <a:pt x="19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47556" y="1813750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19" h="102869">
                  <a:moveTo>
                    <a:pt x="121907" y="100634"/>
                  </a:moveTo>
                  <a:lnTo>
                    <a:pt x="59372" y="0"/>
                  </a:lnTo>
                  <a:lnTo>
                    <a:pt x="0" y="102527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06928" y="1813750"/>
              <a:ext cx="1905" cy="101600"/>
            </a:xfrm>
            <a:custGeom>
              <a:avLst/>
              <a:gdLst/>
              <a:ahLst/>
              <a:cxnLst/>
              <a:rect l="l" t="t" r="r" b="b"/>
              <a:pathLst>
                <a:path w="1905" h="101600">
                  <a:moveTo>
                    <a:pt x="787" y="-12700"/>
                  </a:moveTo>
                  <a:lnTo>
                    <a:pt x="787" y="114287"/>
                  </a:lnTo>
                </a:path>
              </a:pathLst>
            </a:custGeom>
            <a:ln w="26974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15259" y="2359723"/>
              <a:ext cx="91440" cy="635"/>
            </a:xfrm>
            <a:custGeom>
              <a:avLst/>
              <a:gdLst/>
              <a:ahLst/>
              <a:cxnLst/>
              <a:rect l="l" t="t" r="r" b="b"/>
              <a:pathLst>
                <a:path w="91439" h="635">
                  <a:moveTo>
                    <a:pt x="0" y="317"/>
                  </a:moveTo>
                  <a:lnTo>
                    <a:pt x="78130" y="38"/>
                  </a:lnTo>
                  <a:lnTo>
                    <a:pt x="9083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93161" y="2298814"/>
              <a:ext cx="102235" cy="121920"/>
            </a:xfrm>
            <a:custGeom>
              <a:avLst/>
              <a:gdLst/>
              <a:ahLst/>
              <a:cxnLst/>
              <a:rect l="l" t="t" r="r" b="b"/>
              <a:pathLst>
                <a:path w="102235" h="121919">
                  <a:moveTo>
                    <a:pt x="444" y="121907"/>
                  </a:moveTo>
                  <a:lnTo>
                    <a:pt x="101828" y="6059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93389" y="2359405"/>
              <a:ext cx="101600" cy="635"/>
            </a:xfrm>
            <a:custGeom>
              <a:avLst/>
              <a:gdLst/>
              <a:ahLst/>
              <a:cxnLst/>
              <a:rect l="l" t="t" r="r" b="b"/>
              <a:pathLst>
                <a:path w="101600" h="635">
                  <a:moveTo>
                    <a:pt x="-12700" y="184"/>
                  </a:moveTo>
                  <a:lnTo>
                    <a:pt x="114300" y="184"/>
                  </a:lnTo>
                </a:path>
              </a:pathLst>
            </a:custGeom>
            <a:ln w="25768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7849" y="2040013"/>
              <a:ext cx="774700" cy="643255"/>
            </a:xfrm>
            <a:custGeom>
              <a:avLst/>
              <a:gdLst/>
              <a:ahLst/>
              <a:cxnLst/>
              <a:rect l="l" t="t" r="r" b="b"/>
              <a:pathLst>
                <a:path w="774700" h="643255">
                  <a:moveTo>
                    <a:pt x="177552" y="0"/>
                  </a:moveTo>
                  <a:lnTo>
                    <a:pt x="596780" y="0"/>
                  </a:lnTo>
                  <a:lnTo>
                    <a:pt x="632109" y="135"/>
                  </a:lnTo>
                  <a:lnTo>
                    <a:pt x="683236" y="3670"/>
                  </a:lnTo>
                  <a:lnTo>
                    <a:pt x="722223" y="19189"/>
                  </a:lnTo>
                  <a:lnTo>
                    <a:pt x="755139" y="52108"/>
                  </a:lnTo>
                  <a:lnTo>
                    <a:pt x="770663" y="91090"/>
                  </a:lnTo>
                  <a:lnTo>
                    <a:pt x="774203" y="142222"/>
                  </a:lnTo>
                  <a:lnTo>
                    <a:pt x="774339" y="177558"/>
                  </a:lnTo>
                  <a:lnTo>
                    <a:pt x="774339" y="465340"/>
                  </a:lnTo>
                  <a:lnTo>
                    <a:pt x="773250" y="529169"/>
                  </a:lnTo>
                  <a:lnTo>
                    <a:pt x="765627" y="569556"/>
                  </a:lnTo>
                  <a:lnTo>
                    <a:pt x="740473" y="609041"/>
                  </a:lnTo>
                  <a:lnTo>
                    <a:pt x="700984" y="634199"/>
                  </a:lnTo>
                  <a:lnTo>
                    <a:pt x="660602" y="641811"/>
                  </a:lnTo>
                  <a:lnTo>
                    <a:pt x="596780" y="642899"/>
                  </a:lnTo>
                  <a:lnTo>
                    <a:pt x="177552" y="642899"/>
                  </a:lnTo>
                  <a:lnTo>
                    <a:pt x="113728" y="641811"/>
                  </a:lnTo>
                  <a:lnTo>
                    <a:pt x="73347" y="634199"/>
                  </a:lnTo>
                  <a:lnTo>
                    <a:pt x="33858" y="609041"/>
                  </a:lnTo>
                  <a:lnTo>
                    <a:pt x="8702" y="569556"/>
                  </a:lnTo>
                  <a:lnTo>
                    <a:pt x="1087" y="529169"/>
                  </a:lnTo>
                  <a:lnTo>
                    <a:pt x="0" y="465340"/>
                  </a:lnTo>
                  <a:lnTo>
                    <a:pt x="0" y="177558"/>
                  </a:lnTo>
                  <a:lnTo>
                    <a:pt x="1087" y="113725"/>
                  </a:lnTo>
                  <a:lnTo>
                    <a:pt x="8702" y="73342"/>
                  </a:lnTo>
                  <a:lnTo>
                    <a:pt x="33858" y="33858"/>
                  </a:lnTo>
                  <a:lnTo>
                    <a:pt x="73347" y="8699"/>
                  </a:lnTo>
                  <a:lnTo>
                    <a:pt x="113728" y="1087"/>
                  </a:lnTo>
                  <a:lnTo>
                    <a:pt x="177552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77366" y="2197335"/>
            <a:ext cx="21919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2740" algn="l"/>
              </a:tabLst>
            </a:pPr>
            <a:r>
              <a:rPr sz="1800" spc="-3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</a:t>
            </a:r>
            <a:r>
              <a:rPr sz="1800" spc="5" dirty="0">
                <a:solidFill>
                  <a:srgbClr val="181818"/>
                </a:solidFill>
                <a:latin typeface="Times New Roman"/>
                <a:cs typeface="Times New Roman"/>
              </a:rPr>
              <a:t>	</a:t>
            </a:r>
            <a:r>
              <a:rPr sz="1800" spc="-3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12150" y="2038121"/>
            <a:ext cx="3134995" cy="668655"/>
            <a:chOff x="1512150" y="2038121"/>
            <a:chExt cx="3134995" cy="668655"/>
          </a:xfrm>
        </p:grpSpPr>
        <p:sp>
          <p:nvSpPr>
            <p:cNvPr id="25" name="object 25"/>
            <p:cNvSpPr/>
            <p:nvPr/>
          </p:nvSpPr>
          <p:spPr>
            <a:xfrm>
              <a:off x="1524850" y="2368016"/>
              <a:ext cx="100965" cy="1905"/>
            </a:xfrm>
            <a:custGeom>
              <a:avLst/>
              <a:gdLst/>
              <a:ahLst/>
              <a:cxnLst/>
              <a:rect l="l" t="t" r="r" b="b"/>
              <a:pathLst>
                <a:path w="100964" h="1905">
                  <a:moveTo>
                    <a:pt x="0" y="0"/>
                  </a:moveTo>
                  <a:lnTo>
                    <a:pt x="87884" y="1435"/>
                  </a:lnTo>
                  <a:lnTo>
                    <a:pt x="100584" y="1651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11731" y="2308504"/>
              <a:ext cx="102870" cy="121920"/>
            </a:xfrm>
            <a:custGeom>
              <a:avLst/>
              <a:gdLst/>
              <a:ahLst/>
              <a:cxnLst/>
              <a:rect l="l" t="t" r="r" b="b"/>
              <a:pathLst>
                <a:path w="102869" h="121919">
                  <a:moveTo>
                    <a:pt x="0" y="121907"/>
                  </a:moveTo>
                  <a:lnTo>
                    <a:pt x="102590" y="62623"/>
                  </a:lnTo>
                  <a:lnTo>
                    <a:pt x="200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2734" y="2369451"/>
              <a:ext cx="101600" cy="1905"/>
            </a:xfrm>
            <a:custGeom>
              <a:avLst/>
              <a:gdLst/>
              <a:ahLst/>
              <a:cxnLst/>
              <a:rect l="l" t="t" r="r" b="b"/>
              <a:pathLst>
                <a:path w="101600" h="1905">
                  <a:moveTo>
                    <a:pt x="-12700" y="838"/>
                  </a:moveTo>
                  <a:lnTo>
                    <a:pt x="114287" y="838"/>
                  </a:lnTo>
                </a:path>
              </a:pathLst>
            </a:custGeom>
            <a:ln w="27076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59618" y="2050821"/>
              <a:ext cx="774700" cy="643255"/>
            </a:xfrm>
            <a:custGeom>
              <a:avLst/>
              <a:gdLst/>
              <a:ahLst/>
              <a:cxnLst/>
              <a:rect l="l" t="t" r="r" b="b"/>
              <a:pathLst>
                <a:path w="774700" h="643255">
                  <a:moveTo>
                    <a:pt x="177558" y="0"/>
                  </a:moveTo>
                  <a:lnTo>
                    <a:pt x="596785" y="0"/>
                  </a:lnTo>
                  <a:lnTo>
                    <a:pt x="632114" y="136"/>
                  </a:lnTo>
                  <a:lnTo>
                    <a:pt x="683241" y="3675"/>
                  </a:lnTo>
                  <a:lnTo>
                    <a:pt x="722228" y="19200"/>
                  </a:lnTo>
                  <a:lnTo>
                    <a:pt x="755144" y="52115"/>
                  </a:lnTo>
                  <a:lnTo>
                    <a:pt x="770668" y="91103"/>
                  </a:lnTo>
                  <a:lnTo>
                    <a:pt x="774208" y="142229"/>
                  </a:lnTo>
                  <a:lnTo>
                    <a:pt x="774344" y="177558"/>
                  </a:lnTo>
                  <a:lnTo>
                    <a:pt x="774344" y="465353"/>
                  </a:lnTo>
                  <a:lnTo>
                    <a:pt x="773255" y="529180"/>
                  </a:lnTo>
                  <a:lnTo>
                    <a:pt x="765632" y="569556"/>
                  </a:lnTo>
                  <a:lnTo>
                    <a:pt x="740478" y="609052"/>
                  </a:lnTo>
                  <a:lnTo>
                    <a:pt x="700989" y="634212"/>
                  </a:lnTo>
                  <a:lnTo>
                    <a:pt x="660607" y="641824"/>
                  </a:lnTo>
                  <a:lnTo>
                    <a:pt x="596785" y="642912"/>
                  </a:lnTo>
                  <a:lnTo>
                    <a:pt x="177558" y="642912"/>
                  </a:lnTo>
                  <a:lnTo>
                    <a:pt x="113736" y="641824"/>
                  </a:lnTo>
                  <a:lnTo>
                    <a:pt x="73355" y="634212"/>
                  </a:lnTo>
                  <a:lnTo>
                    <a:pt x="33866" y="609052"/>
                  </a:lnTo>
                  <a:lnTo>
                    <a:pt x="8712" y="569556"/>
                  </a:lnTo>
                  <a:lnTo>
                    <a:pt x="1089" y="529180"/>
                  </a:lnTo>
                  <a:lnTo>
                    <a:pt x="0" y="465353"/>
                  </a:lnTo>
                  <a:lnTo>
                    <a:pt x="0" y="177558"/>
                  </a:lnTo>
                  <a:lnTo>
                    <a:pt x="1089" y="113736"/>
                  </a:lnTo>
                  <a:lnTo>
                    <a:pt x="8712" y="73355"/>
                  </a:lnTo>
                  <a:lnTo>
                    <a:pt x="33866" y="33866"/>
                  </a:lnTo>
                  <a:lnTo>
                    <a:pt x="73355" y="8712"/>
                  </a:lnTo>
                  <a:lnTo>
                    <a:pt x="113736" y="1089"/>
                  </a:lnTo>
                  <a:lnTo>
                    <a:pt x="177558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99140" y="2210117"/>
            <a:ext cx="5892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638016" y="2289505"/>
            <a:ext cx="206375" cy="147320"/>
            <a:chOff x="3638016" y="2289505"/>
            <a:chExt cx="206375" cy="147320"/>
          </a:xfrm>
        </p:grpSpPr>
        <p:sp>
          <p:nvSpPr>
            <p:cNvPr id="31" name="object 31"/>
            <p:cNvSpPr/>
            <p:nvPr/>
          </p:nvSpPr>
          <p:spPr>
            <a:xfrm>
              <a:off x="3650716" y="2361755"/>
              <a:ext cx="92710" cy="1905"/>
            </a:xfrm>
            <a:custGeom>
              <a:avLst/>
              <a:gdLst/>
              <a:ahLst/>
              <a:cxnLst/>
              <a:rect l="l" t="t" r="r" b="b"/>
              <a:pathLst>
                <a:path w="92710" h="1905">
                  <a:moveTo>
                    <a:pt x="92087" y="1625"/>
                  </a:moveTo>
                  <a:lnTo>
                    <a:pt x="79387" y="139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29024" y="2302205"/>
              <a:ext cx="102870" cy="121920"/>
            </a:xfrm>
            <a:custGeom>
              <a:avLst/>
              <a:gdLst/>
              <a:ahLst/>
              <a:cxnLst/>
              <a:rect l="l" t="t" r="r" b="b"/>
              <a:pathLst>
                <a:path w="102870" h="121919">
                  <a:moveTo>
                    <a:pt x="0" y="121907"/>
                  </a:moveTo>
                  <a:lnTo>
                    <a:pt x="102654" y="62738"/>
                  </a:lnTo>
                  <a:lnTo>
                    <a:pt x="214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30104" y="2363152"/>
              <a:ext cx="101600" cy="1905"/>
            </a:xfrm>
            <a:custGeom>
              <a:avLst/>
              <a:gdLst/>
              <a:ahLst/>
              <a:cxnLst/>
              <a:rect l="l" t="t" r="r" b="b"/>
              <a:pathLst>
                <a:path w="101600" h="1905">
                  <a:moveTo>
                    <a:pt x="-12700" y="895"/>
                  </a:moveTo>
                  <a:lnTo>
                    <a:pt x="114274" y="895"/>
                  </a:lnTo>
                </a:path>
              </a:pathLst>
            </a:custGeom>
            <a:ln w="2719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1407479" y="1567642"/>
                <a:ext cx="829878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591820" algn="l"/>
                  </a:tabLst>
                </a:pPr>
                <a:r>
                  <a:rPr sz="1800" spc="-5" dirty="0">
                    <a:latin typeface="Times New Roman" panose="02020603050405020304" pitchFamily="18" charset="0"/>
                    <a:cs typeface="Roboto Lt"/>
                  </a:rPr>
                  <a:t>time</a:t>
                </a:r>
                <a:r>
                  <a:rPr sz="1800" spc="-5" dirty="0">
                    <a:latin typeface="Times New Roman"/>
                    <a:cs typeface="Times New Roman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spc="-5" dirty="0" smtClean="0"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</m:oMath>
                </a14:m>
                <a:r>
                  <a:rPr sz="1800" spc="-5" dirty="0">
                    <a:latin typeface="Times New Roman" panose="02020603050405020304" pitchFamily="18" charset="0"/>
                    <a:cs typeface="Roboto Lt"/>
                  </a:rPr>
                  <a:t>:</a:t>
                </a:r>
                <a:endParaRPr sz="18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9" y="1567642"/>
                <a:ext cx="829878" cy="299720"/>
              </a:xfrm>
              <a:prstGeom prst="rect">
                <a:avLst/>
              </a:prstGeom>
              <a:blipFill>
                <a:blip r:embed="rId6"/>
                <a:stretch>
                  <a:fillRect l="-16176" t="-22449" r="-6618" b="-44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object 35"/>
          <p:cNvGrpSpPr/>
          <p:nvPr/>
        </p:nvGrpSpPr>
        <p:grpSpPr>
          <a:xfrm>
            <a:off x="3859618" y="346487"/>
            <a:ext cx="2985770" cy="704215"/>
            <a:chOff x="3349281" y="349135"/>
            <a:chExt cx="2985770" cy="704215"/>
          </a:xfrm>
        </p:grpSpPr>
        <p:sp>
          <p:nvSpPr>
            <p:cNvPr id="36" name="object 36"/>
            <p:cNvSpPr/>
            <p:nvPr/>
          </p:nvSpPr>
          <p:spPr>
            <a:xfrm>
              <a:off x="3361982" y="361835"/>
              <a:ext cx="2960370" cy="678815"/>
            </a:xfrm>
            <a:custGeom>
              <a:avLst/>
              <a:gdLst/>
              <a:ahLst/>
              <a:cxnLst/>
              <a:rect l="l" t="t" r="r" b="b"/>
              <a:pathLst>
                <a:path w="2960370" h="678815">
                  <a:moveTo>
                    <a:pt x="2896400" y="0"/>
                  </a:moveTo>
                  <a:lnTo>
                    <a:pt x="684618" y="0"/>
                  </a:lnTo>
                  <a:lnTo>
                    <a:pt x="659898" y="4990"/>
                  </a:lnTo>
                  <a:lnTo>
                    <a:pt x="639714" y="18600"/>
                  </a:lnTo>
                  <a:lnTo>
                    <a:pt x="626108" y="38785"/>
                  </a:lnTo>
                  <a:lnTo>
                    <a:pt x="621118" y="63500"/>
                  </a:lnTo>
                  <a:lnTo>
                    <a:pt x="621118" y="265112"/>
                  </a:lnTo>
                  <a:lnTo>
                    <a:pt x="0" y="678268"/>
                  </a:lnTo>
                  <a:lnTo>
                    <a:pt x="1029106" y="450456"/>
                  </a:lnTo>
                  <a:lnTo>
                    <a:pt x="2896400" y="450456"/>
                  </a:lnTo>
                  <a:lnTo>
                    <a:pt x="2921120" y="445465"/>
                  </a:lnTo>
                  <a:lnTo>
                    <a:pt x="2941304" y="431855"/>
                  </a:lnTo>
                  <a:lnTo>
                    <a:pt x="2954911" y="411671"/>
                  </a:lnTo>
                  <a:lnTo>
                    <a:pt x="2959900" y="386956"/>
                  </a:lnTo>
                  <a:lnTo>
                    <a:pt x="2959900" y="63500"/>
                  </a:lnTo>
                  <a:lnTo>
                    <a:pt x="2954911" y="38785"/>
                  </a:lnTo>
                  <a:lnTo>
                    <a:pt x="2941304" y="18600"/>
                  </a:lnTo>
                  <a:lnTo>
                    <a:pt x="2921120" y="4990"/>
                  </a:lnTo>
                  <a:lnTo>
                    <a:pt x="289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61981" y="361835"/>
              <a:ext cx="2960370" cy="678815"/>
            </a:xfrm>
            <a:custGeom>
              <a:avLst/>
              <a:gdLst/>
              <a:ahLst/>
              <a:cxnLst/>
              <a:rect l="l" t="t" r="r" b="b"/>
              <a:pathLst>
                <a:path w="2960370" h="678815">
                  <a:moveTo>
                    <a:pt x="684618" y="0"/>
                  </a:moveTo>
                  <a:lnTo>
                    <a:pt x="659898" y="4990"/>
                  </a:lnTo>
                  <a:lnTo>
                    <a:pt x="639714" y="18600"/>
                  </a:lnTo>
                  <a:lnTo>
                    <a:pt x="626108" y="38785"/>
                  </a:lnTo>
                  <a:lnTo>
                    <a:pt x="621118" y="63500"/>
                  </a:lnTo>
                  <a:lnTo>
                    <a:pt x="621118" y="265112"/>
                  </a:lnTo>
                  <a:lnTo>
                    <a:pt x="0" y="678256"/>
                  </a:lnTo>
                  <a:lnTo>
                    <a:pt x="1029106" y="450456"/>
                  </a:lnTo>
                  <a:lnTo>
                    <a:pt x="2896400" y="450456"/>
                  </a:lnTo>
                  <a:lnTo>
                    <a:pt x="2921120" y="445465"/>
                  </a:lnTo>
                  <a:lnTo>
                    <a:pt x="2941304" y="431855"/>
                  </a:lnTo>
                  <a:lnTo>
                    <a:pt x="2954911" y="411671"/>
                  </a:lnTo>
                  <a:lnTo>
                    <a:pt x="2959900" y="386956"/>
                  </a:lnTo>
                  <a:lnTo>
                    <a:pt x="2959900" y="63500"/>
                  </a:lnTo>
                  <a:lnTo>
                    <a:pt x="2954911" y="38785"/>
                  </a:lnTo>
                  <a:lnTo>
                    <a:pt x="2941304" y="18600"/>
                  </a:lnTo>
                  <a:lnTo>
                    <a:pt x="2921120" y="4990"/>
                  </a:lnTo>
                  <a:lnTo>
                    <a:pt x="2896400" y="0"/>
                  </a:lnTo>
                  <a:lnTo>
                    <a:pt x="684618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48276" y="413239"/>
            <a:ext cx="202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18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only</a:t>
            </a:r>
            <a:r>
              <a:rPr sz="18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diff</a:t>
            </a:r>
            <a:r>
              <a:rPr sz="18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18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MLP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9">
                <a:extLst>
                  <a:ext uri="{FF2B5EF4-FFF2-40B4-BE49-F238E27FC236}">
                    <a16:creationId xmlns:a16="http://schemas.microsoft.com/office/drawing/2014/main" id="{E0CDEC3B-4BCD-453F-8A77-9A5DEC70391C}"/>
                  </a:ext>
                </a:extLst>
              </p:cNvPr>
              <p:cNvSpPr txBox="1"/>
              <p:nvPr/>
            </p:nvSpPr>
            <p:spPr>
              <a:xfrm>
                <a:off x="2613111" y="2877951"/>
                <a:ext cx="239395" cy="2684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1" i="1" dirty="0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1700" b="1" i="1" dirty="0" smtClean="0">
                              <a:latin typeface="Cambria Math" panose="02040503050406030204" pitchFamily="18" charset="0"/>
                              <a:cs typeface="Times New Roman"/>
                            </a:rPr>
                            <m:t>𝒙</m:t>
                          </m:r>
                        </m:e>
                        <m:sub>
                          <m:r>
                            <a:rPr lang="en-US" sz="1700" b="1" i="1" dirty="0" smtClean="0">
                              <a:latin typeface="Cambria Math" panose="02040503050406030204" pitchFamily="18" charset="0"/>
                              <a:cs typeface="Times New Roman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sz="1800" baseline="-20833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0" name="object 9">
                <a:extLst>
                  <a:ext uri="{FF2B5EF4-FFF2-40B4-BE49-F238E27FC236}">
                    <a16:creationId xmlns:a16="http://schemas.microsoft.com/office/drawing/2014/main" id="{E0CDEC3B-4BCD-453F-8A77-9A5DEC70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11" y="2877951"/>
                <a:ext cx="239395" cy="268407"/>
              </a:xfrm>
              <a:prstGeom prst="rect">
                <a:avLst/>
              </a:prstGeom>
              <a:blipFill>
                <a:blip r:embed="rId7"/>
                <a:stretch>
                  <a:fillRect l="-7692" r="-1538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7BC2AEA-EAAC-42B7-B8D1-C65ED2272F7F}"/>
                  </a:ext>
                </a:extLst>
              </p:cNvPr>
              <p:cNvSpPr txBox="1"/>
              <p:nvPr/>
            </p:nvSpPr>
            <p:spPr>
              <a:xfrm>
                <a:off x="1757334" y="98093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7BC2AEA-EAAC-42B7-B8D1-C65ED227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34" y="980930"/>
                <a:ext cx="457200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DB7A8981-732C-4B92-AFC7-52C71D07CD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45</a:t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1093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5" dirty="0"/>
              <a:t>o</a:t>
            </a:r>
            <a:r>
              <a:rPr dirty="0"/>
              <a:t>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3613" y="974140"/>
            <a:ext cx="3893587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Implement</a:t>
            </a:r>
            <a:r>
              <a:rPr sz="2200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Simple</a:t>
            </a:r>
            <a:r>
              <a:rPr sz="2200" spc="-3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RNN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468" y="3326269"/>
            <a:ext cx="6606540" cy="228600"/>
          </a:xfrm>
          <a:custGeom>
            <a:avLst/>
            <a:gdLst/>
            <a:ahLst/>
            <a:cxnLst/>
            <a:rect l="l" t="t" r="r" b="b"/>
            <a:pathLst>
              <a:path w="6606540" h="228600">
                <a:moveTo>
                  <a:pt x="6606184" y="0"/>
                </a:moveTo>
                <a:lnTo>
                  <a:pt x="0" y="0"/>
                </a:lnTo>
                <a:lnTo>
                  <a:pt x="0" y="228600"/>
                </a:lnTo>
                <a:lnTo>
                  <a:pt x="6606184" y="228600"/>
                </a:lnTo>
                <a:lnTo>
                  <a:pt x="6606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5626" y="1657108"/>
            <a:ext cx="7024374" cy="31983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marR="739140" algn="just">
              <a:lnSpc>
                <a:spcPct val="125000"/>
              </a:lnSpc>
              <a:spcBef>
                <a:spcPts val="10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W_xh </a:t>
            </a:r>
            <a:r>
              <a:rPr sz="1200" i="1" dirty="0">
                <a:latin typeface="Courier New"/>
                <a:cs typeface="Courier New"/>
              </a:rPr>
              <a:t>= nn.Parameter(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200" i="1" dirty="0">
                <a:latin typeface="Courier New"/>
                <a:cs typeface="Courier New"/>
              </a:rPr>
              <a:t>.randn(num_inputs, num_hiddens) * 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0.01</a:t>
            </a:r>
            <a:r>
              <a:rPr sz="1200" i="1" dirty="0">
                <a:latin typeface="Courier New"/>
                <a:cs typeface="Courier New"/>
              </a:rPr>
              <a:t>) </a:t>
            </a:r>
            <a:endParaRPr lang="en-US" sz="1200" i="1" dirty="0">
              <a:latin typeface="Courier New"/>
              <a:cs typeface="Courier New"/>
            </a:endParaRPr>
          </a:p>
          <a:p>
            <a:pPr marL="66675" marR="739140" algn="just">
              <a:lnSpc>
                <a:spcPct val="125000"/>
              </a:lnSpc>
              <a:spcBef>
                <a:spcPts val="100"/>
              </a:spcBef>
            </a:pPr>
            <a:r>
              <a:rPr sz="1200" i="1" spc="-7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W_hh </a:t>
            </a:r>
            <a:r>
              <a:rPr sz="1200" i="1" dirty="0">
                <a:latin typeface="Courier New"/>
                <a:cs typeface="Courier New"/>
              </a:rPr>
              <a:t>= nn.Parameter(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200" i="1" dirty="0">
                <a:latin typeface="Courier New"/>
                <a:cs typeface="Courier New"/>
              </a:rPr>
              <a:t>.rand(num_hiddens, num_hiddens) * </a:t>
            </a:r>
            <a:r>
              <a:rPr sz="1200" i="1" dirty="0">
                <a:solidFill>
                  <a:srgbClr val="098658"/>
                </a:solidFill>
                <a:latin typeface="Courier New"/>
                <a:cs typeface="Courier New"/>
              </a:rPr>
              <a:t>0.01</a:t>
            </a:r>
            <a:r>
              <a:rPr sz="1200" i="1" dirty="0">
                <a:latin typeface="Courier New"/>
                <a:cs typeface="Courier New"/>
              </a:rPr>
              <a:t>) </a:t>
            </a:r>
            <a:endParaRPr lang="en-US" sz="1200" i="1" dirty="0">
              <a:latin typeface="Courier New"/>
              <a:cs typeface="Courier New"/>
            </a:endParaRPr>
          </a:p>
          <a:p>
            <a:pPr marL="66675" marR="739140" algn="just">
              <a:lnSpc>
                <a:spcPct val="125000"/>
              </a:lnSpc>
              <a:spcBef>
                <a:spcPts val="100"/>
              </a:spcBef>
            </a:pPr>
            <a:r>
              <a:rPr sz="1200" i="1" spc="-7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b_h</a:t>
            </a:r>
            <a:r>
              <a:rPr sz="1200" i="1" spc="-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 nn.Parameter(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200" i="1" dirty="0">
                <a:latin typeface="Courier New"/>
                <a:cs typeface="Courier New"/>
              </a:rPr>
              <a:t>.zeros(num_hiddens))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 dirty="0">
              <a:latin typeface="Courier New"/>
              <a:cs typeface="Courier New"/>
            </a:endParaRPr>
          </a:p>
          <a:p>
            <a:pPr marL="66675" marR="4041775">
              <a:lnSpc>
                <a:spcPct val="125000"/>
              </a:lnSpc>
              <a:spcBef>
                <a:spcPts val="5"/>
              </a:spcBef>
            </a:pP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H</a:t>
            </a:r>
            <a:r>
              <a:rPr sz="1200" i="1" spc="-2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2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200" i="1" dirty="0">
                <a:latin typeface="Courier New"/>
                <a:cs typeface="Courier New"/>
              </a:rPr>
              <a:t>.zeros(num_hiddens) </a:t>
            </a:r>
            <a:endParaRPr lang="en-US" sz="1200" i="1" dirty="0">
              <a:latin typeface="Courier New"/>
              <a:cs typeface="Courier New"/>
            </a:endParaRPr>
          </a:p>
          <a:p>
            <a:pPr marL="66675" marR="4041775">
              <a:lnSpc>
                <a:spcPct val="125000"/>
              </a:lnSpc>
              <a:spcBef>
                <a:spcPts val="5"/>
              </a:spcBef>
            </a:pPr>
            <a:r>
              <a:rPr sz="1200" i="1" spc="-70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outputs</a:t>
            </a:r>
            <a:r>
              <a:rPr sz="1200" i="1" spc="-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[]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 dirty="0">
              <a:latin typeface="Courier New"/>
              <a:cs typeface="Courier New"/>
            </a:endParaRPr>
          </a:p>
          <a:p>
            <a:pPr marL="433705" marR="5080" indent="-367030">
              <a:lnSpc>
                <a:spcPct val="125000"/>
              </a:lnSpc>
              <a:tabLst>
                <a:tab pos="1718310" algn="l"/>
              </a:tabLst>
            </a:pP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for</a:t>
            </a:r>
            <a:r>
              <a:rPr sz="1200" i="1" spc="10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X</a:t>
            </a:r>
            <a:r>
              <a:rPr sz="1200" i="1" spc="10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AF00DB"/>
                </a:solidFill>
                <a:latin typeface="Courier New"/>
                <a:cs typeface="Courier New"/>
              </a:rPr>
              <a:t>in</a:t>
            </a:r>
            <a:r>
              <a:rPr sz="1200" i="1" spc="10" dirty="0">
                <a:solidFill>
                  <a:srgbClr val="AF00DB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inputs: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i="1" dirty="0">
                <a:solidFill>
                  <a:srgbClr val="008000"/>
                </a:solidFill>
                <a:latin typeface="Courier New"/>
                <a:cs typeface="Courier New"/>
              </a:rPr>
              <a:t># `inputs` shape</a:t>
            </a:r>
            <a:r>
              <a:rPr sz="1200" i="1" spc="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8000"/>
                </a:solidFill>
                <a:latin typeface="Courier New"/>
                <a:cs typeface="Courier New"/>
              </a:rPr>
              <a:t>: (num_steps, batch_size,</a:t>
            </a:r>
            <a:r>
              <a:rPr sz="1200" i="1" spc="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8000"/>
                </a:solidFill>
                <a:latin typeface="Courier New"/>
                <a:cs typeface="Courier New"/>
              </a:rPr>
              <a:t>num_inputs) </a:t>
            </a:r>
            <a:r>
              <a:rPr sz="1200" i="1" spc="-70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endParaRPr lang="en-US" sz="1200" i="1" spc="-705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marL="433705" marR="5080" indent="-367030">
              <a:lnSpc>
                <a:spcPct val="125000"/>
              </a:lnSpc>
              <a:tabLst>
                <a:tab pos="1718310" algn="l"/>
              </a:tabLst>
            </a:pPr>
            <a:r>
              <a:rPr lang="en-US" sz="1200" i="1" spc="-705" dirty="0">
                <a:solidFill>
                  <a:srgbClr val="008000"/>
                </a:solidFill>
                <a:latin typeface="Courier New"/>
                <a:cs typeface="Courier New"/>
              </a:rPr>
              <a:t>	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H</a:t>
            </a:r>
            <a:r>
              <a:rPr sz="1200" i="1" spc="-5" dirty="0">
                <a:solidFill>
                  <a:srgbClr val="0070C1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= </a:t>
            </a:r>
            <a:r>
              <a:rPr sz="1200" i="1" dirty="0">
                <a:solidFill>
                  <a:srgbClr val="267F99"/>
                </a:solidFill>
                <a:latin typeface="Courier New"/>
                <a:cs typeface="Courier New"/>
              </a:rPr>
              <a:t>torch</a:t>
            </a:r>
            <a:r>
              <a:rPr sz="1200" i="1" dirty="0">
                <a:latin typeface="Courier New"/>
                <a:cs typeface="Courier New"/>
              </a:rPr>
              <a:t>.tanh(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X </a:t>
            </a:r>
            <a:r>
              <a:rPr sz="1200" i="1" dirty="0">
                <a:latin typeface="Courier New"/>
                <a:cs typeface="Courier New"/>
              </a:rPr>
              <a:t>@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W_xh</a:t>
            </a:r>
            <a:r>
              <a:rPr sz="1200" i="1" spc="-5" dirty="0">
                <a:solidFill>
                  <a:srgbClr val="001080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latin typeface="Courier New"/>
                <a:cs typeface="Courier New"/>
              </a:rPr>
              <a:t>+ 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H </a:t>
            </a:r>
            <a:r>
              <a:rPr sz="1200" i="1" dirty="0">
                <a:latin typeface="Courier New"/>
                <a:cs typeface="Courier New"/>
              </a:rPr>
              <a:t>@</a:t>
            </a:r>
            <a:r>
              <a:rPr sz="1200" i="1" spc="-5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W_hh </a:t>
            </a:r>
            <a:r>
              <a:rPr sz="1200" i="1" dirty="0">
                <a:latin typeface="Courier New"/>
                <a:cs typeface="Courier New"/>
              </a:rPr>
              <a:t>+ </a:t>
            </a: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b_h</a:t>
            </a:r>
            <a:r>
              <a:rPr sz="1200" i="1" dirty="0"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 marL="433705">
              <a:lnSpc>
                <a:spcPct val="100000"/>
              </a:lnSpc>
              <a:spcBef>
                <a:spcPts val="360"/>
              </a:spcBef>
            </a:pPr>
            <a:r>
              <a:rPr sz="1200" i="1" dirty="0">
                <a:solidFill>
                  <a:srgbClr val="001080"/>
                </a:solidFill>
                <a:latin typeface="Courier New"/>
                <a:cs typeface="Courier New"/>
              </a:rPr>
              <a:t>outputs</a:t>
            </a:r>
            <a:r>
              <a:rPr sz="1200" i="1" dirty="0">
                <a:latin typeface="Courier New"/>
                <a:cs typeface="Courier New"/>
              </a:rPr>
              <a:t>.</a:t>
            </a:r>
            <a:r>
              <a:rPr sz="1200" i="1" dirty="0">
                <a:solidFill>
                  <a:srgbClr val="795E26"/>
                </a:solidFill>
                <a:latin typeface="Courier New"/>
                <a:cs typeface="Courier New"/>
              </a:rPr>
              <a:t>append</a:t>
            </a:r>
            <a:r>
              <a:rPr sz="1200" i="1" dirty="0"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0070C1"/>
                </a:solidFill>
                <a:latin typeface="Courier New"/>
                <a:cs typeface="Courier New"/>
              </a:rPr>
              <a:t>H</a:t>
            </a:r>
            <a:r>
              <a:rPr sz="1200" i="1" dirty="0"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400" dirty="0">
              <a:latin typeface="Courier New"/>
              <a:cs typeface="Courier New"/>
            </a:endParaRPr>
          </a:p>
          <a:p>
            <a:pPr marL="12700" marR="1368425">
              <a:lnSpc>
                <a:spcPts val="1900"/>
              </a:lnSpc>
              <a:spcBef>
                <a:spcPts val="1220"/>
              </a:spcBef>
            </a:pPr>
            <a:r>
              <a:rPr sz="1600" spc="-10" dirty="0">
                <a:latin typeface="Times New Roman" panose="02020603050405020304" pitchFamily="18" charset="0"/>
                <a:cs typeface="Roboto Lt"/>
                <a:hlinkClick r:id="rId2"/>
              </a:rPr>
              <a:t>Full</a:t>
            </a:r>
            <a:r>
              <a:rPr sz="1600" spc="5" dirty="0">
                <a:latin typeface="Times New Roman" panose="02020603050405020304" pitchFamily="18" charset="0"/>
                <a:cs typeface="Roboto Lt"/>
                <a:hlinkClick r:id="rId2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Roboto Lt"/>
                <a:hlinkClick r:id="rId2"/>
              </a:rPr>
              <a:t>code</a:t>
            </a:r>
            <a:r>
              <a:rPr sz="1600" dirty="0">
                <a:latin typeface="Times New Roman" panose="02020603050405020304" pitchFamily="18" charset="0"/>
                <a:cs typeface="Roboto Lt"/>
                <a:hlinkClick r:id="rId2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Roboto Lt"/>
                <a:hlinkClick r:id="rId2"/>
              </a:rPr>
              <a:t>at</a:t>
            </a:r>
            <a:r>
              <a:rPr sz="1600" spc="5" dirty="0">
                <a:latin typeface="Times New Roman" panose="02020603050405020304" pitchFamily="18" charset="0"/>
                <a:cs typeface="Roboto Lt"/>
                <a:hlinkClick r:id="rId2"/>
              </a:rPr>
              <a:t> </a:t>
            </a:r>
            <a:r>
              <a:rPr sz="1600" u="sng" spc="-20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http://d2l.ai/chapter_recurrent-neural-networks/ </a:t>
            </a:r>
            <a:r>
              <a:rPr sz="1600" spc="-370" dirty="0">
                <a:solidFill>
                  <a:srgbClr val="686CEA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600" u="sng" spc="-25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latin typeface="Times New Roman" panose="02020603050405020304" pitchFamily="18" charset="0"/>
                <a:cs typeface="Roboto Lt"/>
                <a:hlinkClick r:id="rId2"/>
              </a:rPr>
              <a:t>rnn-scratch.html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00DE3-A4ED-455A-A330-0A3BCE17C6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46</a:t>
            </a:fld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22033" y="2148370"/>
            <a:ext cx="2322195" cy="818515"/>
            <a:chOff x="6822033" y="2148370"/>
            <a:chExt cx="2322195" cy="818515"/>
          </a:xfrm>
        </p:grpSpPr>
        <p:sp>
          <p:nvSpPr>
            <p:cNvPr id="3" name="object 3"/>
            <p:cNvSpPr/>
            <p:nvPr/>
          </p:nvSpPr>
          <p:spPr>
            <a:xfrm>
              <a:off x="6834734" y="2161069"/>
              <a:ext cx="1783080" cy="793115"/>
            </a:xfrm>
            <a:custGeom>
              <a:avLst/>
              <a:gdLst/>
              <a:ahLst/>
              <a:cxnLst/>
              <a:rect l="l" t="t" r="r" b="b"/>
              <a:pathLst>
                <a:path w="1783079" h="793114">
                  <a:moveTo>
                    <a:pt x="1722831" y="0"/>
                  </a:moveTo>
                  <a:lnTo>
                    <a:pt x="299237" y="0"/>
                  </a:lnTo>
                  <a:lnTo>
                    <a:pt x="275942" y="4720"/>
                  </a:lnTo>
                  <a:lnTo>
                    <a:pt x="256889" y="17583"/>
                  </a:lnTo>
                  <a:lnTo>
                    <a:pt x="244026" y="36636"/>
                  </a:lnTo>
                  <a:lnTo>
                    <a:pt x="239306" y="59931"/>
                  </a:lnTo>
                  <a:lnTo>
                    <a:pt x="239306" y="478637"/>
                  </a:lnTo>
                  <a:lnTo>
                    <a:pt x="0" y="598093"/>
                  </a:lnTo>
                  <a:lnTo>
                    <a:pt x="239306" y="717550"/>
                  </a:lnTo>
                  <a:lnTo>
                    <a:pt x="239306" y="733031"/>
                  </a:lnTo>
                  <a:lnTo>
                    <a:pt x="244026" y="756325"/>
                  </a:lnTo>
                  <a:lnTo>
                    <a:pt x="256889" y="775379"/>
                  </a:lnTo>
                  <a:lnTo>
                    <a:pt x="275942" y="788241"/>
                  </a:lnTo>
                  <a:lnTo>
                    <a:pt x="299237" y="792962"/>
                  </a:lnTo>
                  <a:lnTo>
                    <a:pt x="1722831" y="792962"/>
                  </a:lnTo>
                  <a:lnTo>
                    <a:pt x="1746125" y="788241"/>
                  </a:lnTo>
                  <a:lnTo>
                    <a:pt x="1765179" y="775379"/>
                  </a:lnTo>
                  <a:lnTo>
                    <a:pt x="1778041" y="756325"/>
                  </a:lnTo>
                  <a:lnTo>
                    <a:pt x="1782762" y="733031"/>
                  </a:lnTo>
                  <a:lnTo>
                    <a:pt x="1782762" y="59931"/>
                  </a:lnTo>
                  <a:lnTo>
                    <a:pt x="1778041" y="36636"/>
                  </a:lnTo>
                  <a:lnTo>
                    <a:pt x="1765179" y="17583"/>
                  </a:lnTo>
                  <a:lnTo>
                    <a:pt x="1746125" y="4720"/>
                  </a:lnTo>
                  <a:lnTo>
                    <a:pt x="1722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4733" y="2161070"/>
              <a:ext cx="1783080" cy="793115"/>
            </a:xfrm>
            <a:custGeom>
              <a:avLst/>
              <a:gdLst/>
              <a:ahLst/>
              <a:cxnLst/>
              <a:rect l="l" t="t" r="r" b="b"/>
              <a:pathLst>
                <a:path w="1783079" h="793114">
                  <a:moveTo>
                    <a:pt x="299237" y="0"/>
                  </a:moveTo>
                  <a:lnTo>
                    <a:pt x="275942" y="4720"/>
                  </a:lnTo>
                  <a:lnTo>
                    <a:pt x="256889" y="17583"/>
                  </a:lnTo>
                  <a:lnTo>
                    <a:pt x="244026" y="36636"/>
                  </a:lnTo>
                  <a:lnTo>
                    <a:pt x="239306" y="59931"/>
                  </a:lnTo>
                  <a:lnTo>
                    <a:pt x="239306" y="478637"/>
                  </a:lnTo>
                  <a:lnTo>
                    <a:pt x="0" y="598093"/>
                  </a:lnTo>
                  <a:lnTo>
                    <a:pt x="239306" y="717550"/>
                  </a:lnTo>
                  <a:lnTo>
                    <a:pt x="239306" y="733031"/>
                  </a:lnTo>
                  <a:lnTo>
                    <a:pt x="244026" y="756325"/>
                  </a:lnTo>
                  <a:lnTo>
                    <a:pt x="256889" y="775379"/>
                  </a:lnTo>
                  <a:lnTo>
                    <a:pt x="275942" y="788241"/>
                  </a:lnTo>
                  <a:lnTo>
                    <a:pt x="299237" y="792962"/>
                  </a:lnTo>
                  <a:lnTo>
                    <a:pt x="1722831" y="792962"/>
                  </a:lnTo>
                  <a:lnTo>
                    <a:pt x="1746125" y="788241"/>
                  </a:lnTo>
                  <a:lnTo>
                    <a:pt x="1765179" y="775379"/>
                  </a:lnTo>
                  <a:lnTo>
                    <a:pt x="1778041" y="756325"/>
                  </a:lnTo>
                  <a:lnTo>
                    <a:pt x="1782762" y="733031"/>
                  </a:lnTo>
                  <a:lnTo>
                    <a:pt x="1782762" y="59931"/>
                  </a:lnTo>
                  <a:lnTo>
                    <a:pt x="1778041" y="36636"/>
                  </a:lnTo>
                  <a:lnTo>
                    <a:pt x="1765179" y="17583"/>
                  </a:lnTo>
                  <a:lnTo>
                    <a:pt x="1746125" y="4720"/>
                  </a:lnTo>
                  <a:lnTo>
                    <a:pt x="1722831" y="0"/>
                  </a:lnTo>
                  <a:lnTo>
                    <a:pt x="299237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35471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Bi-RNN</a:t>
            </a:r>
            <a:r>
              <a:rPr spc="-30" dirty="0"/>
              <a:t> and </a:t>
            </a:r>
            <a:r>
              <a:rPr spc="-15" dirty="0"/>
              <a:t>Deep</a:t>
            </a:r>
            <a:r>
              <a:rPr spc="-25" dirty="0"/>
              <a:t> </a:t>
            </a:r>
            <a:r>
              <a:rPr spc="-5" dirty="0"/>
              <a:t>RNN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015569" y="1588795"/>
            <a:ext cx="1887855" cy="2262505"/>
            <a:chOff x="1015569" y="1588795"/>
            <a:chExt cx="1887855" cy="2262505"/>
          </a:xfrm>
        </p:grpSpPr>
        <p:sp>
          <p:nvSpPr>
            <p:cNvPr id="7" name="object 7"/>
            <p:cNvSpPr/>
            <p:nvPr/>
          </p:nvSpPr>
          <p:spPr>
            <a:xfrm>
              <a:off x="1214362" y="2803283"/>
              <a:ext cx="643255" cy="399415"/>
            </a:xfrm>
            <a:custGeom>
              <a:avLst/>
              <a:gdLst/>
              <a:ahLst/>
              <a:cxnLst/>
              <a:rect l="l" t="t" r="r" b="b"/>
              <a:pathLst>
                <a:path w="643255" h="399414">
                  <a:moveTo>
                    <a:pt x="147420" y="0"/>
                  </a:moveTo>
                  <a:lnTo>
                    <a:pt x="495489" y="0"/>
                  </a:lnTo>
                  <a:lnTo>
                    <a:pt x="524823" y="112"/>
                  </a:lnTo>
                  <a:lnTo>
                    <a:pt x="567269" y="3048"/>
                  </a:lnTo>
                  <a:lnTo>
                    <a:pt x="614785" y="28108"/>
                  </a:lnTo>
                  <a:lnTo>
                    <a:pt x="635671" y="60896"/>
                  </a:lnTo>
                  <a:lnTo>
                    <a:pt x="642785" y="118075"/>
                  </a:lnTo>
                  <a:lnTo>
                    <a:pt x="642898" y="147408"/>
                  </a:lnTo>
                  <a:lnTo>
                    <a:pt x="642898" y="251942"/>
                  </a:lnTo>
                  <a:lnTo>
                    <a:pt x="641994" y="304934"/>
                  </a:lnTo>
                  <a:lnTo>
                    <a:pt x="626962" y="356099"/>
                  </a:lnTo>
                  <a:lnTo>
                    <a:pt x="599633" y="383428"/>
                  </a:lnTo>
                  <a:lnTo>
                    <a:pt x="548479" y="398460"/>
                  </a:lnTo>
                  <a:lnTo>
                    <a:pt x="495489" y="399364"/>
                  </a:lnTo>
                  <a:lnTo>
                    <a:pt x="147420" y="399364"/>
                  </a:lnTo>
                  <a:lnTo>
                    <a:pt x="94423" y="398460"/>
                  </a:lnTo>
                  <a:lnTo>
                    <a:pt x="43262" y="383428"/>
                  </a:lnTo>
                  <a:lnTo>
                    <a:pt x="15932" y="356099"/>
                  </a:lnTo>
                  <a:lnTo>
                    <a:pt x="902" y="304934"/>
                  </a:lnTo>
                  <a:lnTo>
                    <a:pt x="0" y="251942"/>
                  </a:lnTo>
                  <a:lnTo>
                    <a:pt x="0" y="147408"/>
                  </a:lnTo>
                  <a:lnTo>
                    <a:pt x="902" y="94418"/>
                  </a:lnTo>
                  <a:lnTo>
                    <a:pt x="15932" y="43262"/>
                  </a:lnTo>
                  <a:lnTo>
                    <a:pt x="43262" y="15930"/>
                  </a:lnTo>
                  <a:lnTo>
                    <a:pt x="94423" y="903"/>
                  </a:lnTo>
                  <a:lnTo>
                    <a:pt x="147420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0776" y="3441394"/>
              <a:ext cx="410209" cy="397510"/>
            </a:xfrm>
            <a:custGeom>
              <a:avLst/>
              <a:gdLst/>
              <a:ahLst/>
              <a:cxnLst/>
              <a:rect l="l" t="t" r="r" b="b"/>
              <a:pathLst>
                <a:path w="410210" h="397510">
                  <a:moveTo>
                    <a:pt x="350893" y="57289"/>
                  </a:moveTo>
                  <a:lnTo>
                    <a:pt x="380481" y="93393"/>
                  </a:lnTo>
                  <a:lnTo>
                    <a:pt x="400206" y="133736"/>
                  </a:lnTo>
                  <a:lnTo>
                    <a:pt x="410068" y="176621"/>
                  </a:lnTo>
                  <a:lnTo>
                    <a:pt x="410068" y="220355"/>
                  </a:lnTo>
                  <a:lnTo>
                    <a:pt x="400206" y="263241"/>
                  </a:lnTo>
                  <a:lnTo>
                    <a:pt x="380481" y="303583"/>
                  </a:lnTo>
                  <a:lnTo>
                    <a:pt x="350893" y="339687"/>
                  </a:lnTo>
                  <a:lnTo>
                    <a:pt x="313597" y="368332"/>
                  </a:lnTo>
                  <a:lnTo>
                    <a:pt x="271923" y="387428"/>
                  </a:lnTo>
                  <a:lnTo>
                    <a:pt x="227622" y="396977"/>
                  </a:lnTo>
                  <a:lnTo>
                    <a:pt x="182446" y="396977"/>
                  </a:lnTo>
                  <a:lnTo>
                    <a:pt x="138145" y="387428"/>
                  </a:lnTo>
                  <a:lnTo>
                    <a:pt x="96471" y="368332"/>
                  </a:lnTo>
                  <a:lnTo>
                    <a:pt x="59174" y="339687"/>
                  </a:lnTo>
                  <a:lnTo>
                    <a:pt x="29587" y="303583"/>
                  </a:lnTo>
                  <a:lnTo>
                    <a:pt x="9862" y="263241"/>
                  </a:lnTo>
                  <a:lnTo>
                    <a:pt x="0" y="220355"/>
                  </a:lnTo>
                  <a:lnTo>
                    <a:pt x="0" y="176621"/>
                  </a:lnTo>
                  <a:lnTo>
                    <a:pt x="9862" y="133736"/>
                  </a:lnTo>
                  <a:lnTo>
                    <a:pt x="29587" y="93393"/>
                  </a:lnTo>
                  <a:lnTo>
                    <a:pt x="59174" y="57289"/>
                  </a:lnTo>
                  <a:lnTo>
                    <a:pt x="96471" y="28644"/>
                  </a:lnTo>
                  <a:lnTo>
                    <a:pt x="138145" y="9548"/>
                  </a:lnTo>
                  <a:lnTo>
                    <a:pt x="182446" y="0"/>
                  </a:lnTo>
                  <a:lnTo>
                    <a:pt x="227622" y="0"/>
                  </a:lnTo>
                  <a:lnTo>
                    <a:pt x="271923" y="9548"/>
                  </a:lnTo>
                  <a:lnTo>
                    <a:pt x="313597" y="28644"/>
                  </a:lnTo>
                  <a:lnTo>
                    <a:pt x="350893" y="57289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811" y="3319373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10812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4851" y="3230473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19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19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93430" y="2693111"/>
              <a:ext cx="285115" cy="799465"/>
            </a:xfrm>
            <a:custGeom>
              <a:avLst/>
              <a:gdLst/>
              <a:ahLst/>
              <a:cxnLst/>
              <a:rect l="l" t="t" r="r" b="b"/>
              <a:pathLst>
                <a:path w="285114" h="799464">
                  <a:moveTo>
                    <a:pt x="0" y="799388"/>
                  </a:moveTo>
                  <a:lnTo>
                    <a:pt x="44417" y="752067"/>
                  </a:lnTo>
                  <a:lnTo>
                    <a:pt x="85078" y="705385"/>
                  </a:lnTo>
                  <a:lnTo>
                    <a:pt x="121982" y="659342"/>
                  </a:lnTo>
                  <a:lnTo>
                    <a:pt x="155131" y="613939"/>
                  </a:lnTo>
                  <a:lnTo>
                    <a:pt x="184522" y="569175"/>
                  </a:lnTo>
                  <a:lnTo>
                    <a:pt x="210158" y="525051"/>
                  </a:lnTo>
                  <a:lnTo>
                    <a:pt x="232037" y="481566"/>
                  </a:lnTo>
                  <a:lnTo>
                    <a:pt x="250160" y="438721"/>
                  </a:lnTo>
                  <a:lnTo>
                    <a:pt x="264527" y="396514"/>
                  </a:lnTo>
                  <a:lnTo>
                    <a:pt x="275137" y="354948"/>
                  </a:lnTo>
                  <a:lnTo>
                    <a:pt x="281991" y="314021"/>
                  </a:lnTo>
                  <a:lnTo>
                    <a:pt x="285089" y="273733"/>
                  </a:lnTo>
                  <a:lnTo>
                    <a:pt x="284431" y="234085"/>
                  </a:lnTo>
                  <a:lnTo>
                    <a:pt x="280016" y="195076"/>
                  </a:lnTo>
                  <a:lnTo>
                    <a:pt x="271845" y="156707"/>
                  </a:lnTo>
                  <a:lnTo>
                    <a:pt x="259918" y="118978"/>
                  </a:lnTo>
                  <a:lnTo>
                    <a:pt x="244235" y="81888"/>
                  </a:lnTo>
                  <a:lnTo>
                    <a:pt x="224795" y="45437"/>
                  </a:lnTo>
                  <a:lnTo>
                    <a:pt x="201599" y="9626"/>
                  </a:lnTo>
                  <a:lnTo>
                    <a:pt x="19330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14362" y="2219045"/>
              <a:ext cx="643255" cy="399415"/>
            </a:xfrm>
            <a:custGeom>
              <a:avLst/>
              <a:gdLst/>
              <a:ahLst/>
              <a:cxnLst/>
              <a:rect l="l" t="t" r="r" b="b"/>
              <a:pathLst>
                <a:path w="643255" h="399414">
                  <a:moveTo>
                    <a:pt x="147420" y="0"/>
                  </a:moveTo>
                  <a:lnTo>
                    <a:pt x="495489" y="0"/>
                  </a:lnTo>
                  <a:lnTo>
                    <a:pt x="524823" y="112"/>
                  </a:lnTo>
                  <a:lnTo>
                    <a:pt x="567269" y="3043"/>
                  </a:lnTo>
                  <a:lnTo>
                    <a:pt x="614785" y="28106"/>
                  </a:lnTo>
                  <a:lnTo>
                    <a:pt x="635671" y="60896"/>
                  </a:lnTo>
                  <a:lnTo>
                    <a:pt x="642785" y="118082"/>
                  </a:lnTo>
                  <a:lnTo>
                    <a:pt x="642898" y="147421"/>
                  </a:lnTo>
                  <a:lnTo>
                    <a:pt x="642898" y="251942"/>
                  </a:lnTo>
                  <a:lnTo>
                    <a:pt x="641994" y="304939"/>
                  </a:lnTo>
                  <a:lnTo>
                    <a:pt x="626962" y="356099"/>
                  </a:lnTo>
                  <a:lnTo>
                    <a:pt x="599633" y="383428"/>
                  </a:lnTo>
                  <a:lnTo>
                    <a:pt x="548479" y="398460"/>
                  </a:lnTo>
                  <a:lnTo>
                    <a:pt x="495489" y="399364"/>
                  </a:lnTo>
                  <a:lnTo>
                    <a:pt x="147420" y="399364"/>
                  </a:lnTo>
                  <a:lnTo>
                    <a:pt x="94423" y="398460"/>
                  </a:lnTo>
                  <a:lnTo>
                    <a:pt x="43262" y="383428"/>
                  </a:lnTo>
                  <a:lnTo>
                    <a:pt x="15932" y="356099"/>
                  </a:lnTo>
                  <a:lnTo>
                    <a:pt x="902" y="304939"/>
                  </a:lnTo>
                  <a:lnTo>
                    <a:pt x="0" y="251942"/>
                  </a:lnTo>
                  <a:lnTo>
                    <a:pt x="0" y="147421"/>
                  </a:lnTo>
                  <a:lnTo>
                    <a:pt x="902" y="94424"/>
                  </a:lnTo>
                  <a:lnTo>
                    <a:pt x="15932" y="43262"/>
                  </a:lnTo>
                  <a:lnTo>
                    <a:pt x="43262" y="15924"/>
                  </a:lnTo>
                  <a:lnTo>
                    <a:pt x="94423" y="901"/>
                  </a:lnTo>
                  <a:lnTo>
                    <a:pt x="147420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8711" y="2625763"/>
              <a:ext cx="113030" cy="116839"/>
            </a:xfrm>
            <a:custGeom>
              <a:avLst/>
              <a:gdLst/>
              <a:ahLst/>
              <a:cxnLst/>
              <a:rect l="l" t="t" r="r" b="b"/>
              <a:pathLst>
                <a:path w="113030" h="116839">
                  <a:moveTo>
                    <a:pt x="112509" y="37185"/>
                  </a:moveTo>
                  <a:lnTo>
                    <a:pt x="0" y="0"/>
                  </a:lnTo>
                  <a:lnTo>
                    <a:pt x="20129" y="116751"/>
                  </a:lnTo>
                </a:path>
                <a:path w="113030" h="116839">
                  <a:moveTo>
                    <a:pt x="66306" y="7697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811" y="2116543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69">
                  <a:moveTo>
                    <a:pt x="0" y="898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30776" y="1601495"/>
              <a:ext cx="410209" cy="397510"/>
            </a:xfrm>
            <a:custGeom>
              <a:avLst/>
              <a:gdLst/>
              <a:ahLst/>
              <a:cxnLst/>
              <a:rect l="l" t="t" r="r" b="b"/>
              <a:pathLst>
                <a:path w="410210" h="397510">
                  <a:moveTo>
                    <a:pt x="350893" y="57289"/>
                  </a:moveTo>
                  <a:lnTo>
                    <a:pt x="380481" y="93393"/>
                  </a:lnTo>
                  <a:lnTo>
                    <a:pt x="400206" y="133736"/>
                  </a:lnTo>
                  <a:lnTo>
                    <a:pt x="410068" y="176621"/>
                  </a:lnTo>
                  <a:lnTo>
                    <a:pt x="410068" y="220355"/>
                  </a:lnTo>
                  <a:lnTo>
                    <a:pt x="400206" y="263241"/>
                  </a:lnTo>
                  <a:lnTo>
                    <a:pt x="380481" y="303583"/>
                  </a:lnTo>
                  <a:lnTo>
                    <a:pt x="350893" y="339687"/>
                  </a:lnTo>
                  <a:lnTo>
                    <a:pt x="313597" y="368332"/>
                  </a:lnTo>
                  <a:lnTo>
                    <a:pt x="271923" y="387428"/>
                  </a:lnTo>
                  <a:lnTo>
                    <a:pt x="227622" y="396977"/>
                  </a:lnTo>
                  <a:lnTo>
                    <a:pt x="182446" y="396977"/>
                  </a:lnTo>
                  <a:lnTo>
                    <a:pt x="138145" y="387428"/>
                  </a:lnTo>
                  <a:lnTo>
                    <a:pt x="96471" y="368332"/>
                  </a:lnTo>
                  <a:lnTo>
                    <a:pt x="59174" y="339687"/>
                  </a:lnTo>
                  <a:lnTo>
                    <a:pt x="29587" y="303583"/>
                  </a:lnTo>
                  <a:lnTo>
                    <a:pt x="9862" y="263241"/>
                  </a:lnTo>
                  <a:lnTo>
                    <a:pt x="0" y="220355"/>
                  </a:lnTo>
                  <a:lnTo>
                    <a:pt x="0" y="176621"/>
                  </a:lnTo>
                  <a:lnTo>
                    <a:pt x="9862" y="133736"/>
                  </a:lnTo>
                  <a:lnTo>
                    <a:pt x="29587" y="93393"/>
                  </a:lnTo>
                  <a:lnTo>
                    <a:pt x="59174" y="57289"/>
                  </a:lnTo>
                  <a:lnTo>
                    <a:pt x="96471" y="28644"/>
                  </a:lnTo>
                  <a:lnTo>
                    <a:pt x="138145" y="9548"/>
                  </a:lnTo>
                  <a:lnTo>
                    <a:pt x="182446" y="0"/>
                  </a:lnTo>
                  <a:lnTo>
                    <a:pt x="227622" y="0"/>
                  </a:lnTo>
                  <a:lnTo>
                    <a:pt x="271923" y="9548"/>
                  </a:lnTo>
                  <a:lnTo>
                    <a:pt x="313597" y="28644"/>
                  </a:lnTo>
                  <a:lnTo>
                    <a:pt x="350893" y="57289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4851" y="2027643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19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19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8269" y="1983130"/>
              <a:ext cx="244475" cy="821690"/>
            </a:xfrm>
            <a:custGeom>
              <a:avLst/>
              <a:gdLst/>
              <a:ahLst/>
              <a:cxnLst/>
              <a:rect l="l" t="t" r="r" b="b"/>
              <a:pathLst>
                <a:path w="244475" h="821689">
                  <a:moveTo>
                    <a:pt x="229858" y="821220"/>
                  </a:moveTo>
                  <a:lnTo>
                    <a:pt x="189787" y="783973"/>
                  </a:lnTo>
                  <a:lnTo>
                    <a:pt x="153551" y="746753"/>
                  </a:lnTo>
                  <a:lnTo>
                    <a:pt x="121150" y="709559"/>
                  </a:lnTo>
                  <a:lnTo>
                    <a:pt x="92584" y="672392"/>
                  </a:lnTo>
                  <a:lnTo>
                    <a:pt x="67853" y="635251"/>
                  </a:lnTo>
                  <a:lnTo>
                    <a:pt x="46957" y="598137"/>
                  </a:lnTo>
                  <a:lnTo>
                    <a:pt x="29895" y="561050"/>
                  </a:lnTo>
                  <a:lnTo>
                    <a:pt x="16669" y="523989"/>
                  </a:lnTo>
                  <a:lnTo>
                    <a:pt x="7278" y="486954"/>
                  </a:lnTo>
                  <a:lnTo>
                    <a:pt x="0" y="412964"/>
                  </a:lnTo>
                  <a:lnTo>
                    <a:pt x="2113" y="376008"/>
                  </a:lnTo>
                  <a:lnTo>
                    <a:pt x="17844" y="302176"/>
                  </a:lnTo>
                  <a:lnTo>
                    <a:pt x="31462" y="265300"/>
                  </a:lnTo>
                  <a:lnTo>
                    <a:pt x="48915" y="228450"/>
                  </a:lnTo>
                  <a:lnTo>
                    <a:pt x="70203" y="191626"/>
                  </a:lnTo>
                  <a:lnTo>
                    <a:pt x="95325" y="154828"/>
                  </a:lnTo>
                  <a:lnTo>
                    <a:pt x="124283" y="118056"/>
                  </a:lnTo>
                  <a:lnTo>
                    <a:pt x="157075" y="81311"/>
                  </a:lnTo>
                  <a:lnTo>
                    <a:pt x="193703" y="44592"/>
                  </a:lnTo>
                  <a:lnTo>
                    <a:pt x="234165" y="7899"/>
                  </a:lnTo>
                  <a:lnTo>
                    <a:pt x="24413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4553" y="1927859"/>
              <a:ext cx="117475" cy="111125"/>
            </a:xfrm>
            <a:custGeom>
              <a:avLst/>
              <a:gdLst/>
              <a:ahLst/>
              <a:cxnLst/>
              <a:rect l="l" t="t" r="r" b="b"/>
              <a:pathLst>
                <a:path w="117475" h="111125">
                  <a:moveTo>
                    <a:pt x="75787" y="110909"/>
                  </a:moveTo>
                  <a:lnTo>
                    <a:pt x="117468" y="0"/>
                  </a:lnTo>
                  <a:lnTo>
                    <a:pt x="0" y="15405"/>
                  </a:lnTo>
                </a:path>
                <a:path w="117475" h="111125">
                  <a:moveTo>
                    <a:pt x="37896" y="63157"/>
                  </a:moveTo>
                  <a:lnTo>
                    <a:pt x="117468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47341" y="2771533"/>
              <a:ext cx="643255" cy="399415"/>
            </a:xfrm>
            <a:custGeom>
              <a:avLst/>
              <a:gdLst/>
              <a:ahLst/>
              <a:cxnLst/>
              <a:rect l="l" t="t" r="r" b="b"/>
              <a:pathLst>
                <a:path w="643255" h="399414">
                  <a:moveTo>
                    <a:pt x="147408" y="0"/>
                  </a:moveTo>
                  <a:lnTo>
                    <a:pt x="495477" y="0"/>
                  </a:lnTo>
                  <a:lnTo>
                    <a:pt x="524817" y="112"/>
                  </a:lnTo>
                  <a:lnTo>
                    <a:pt x="567265" y="3048"/>
                  </a:lnTo>
                  <a:lnTo>
                    <a:pt x="614786" y="28108"/>
                  </a:lnTo>
                  <a:lnTo>
                    <a:pt x="635673" y="60896"/>
                  </a:lnTo>
                  <a:lnTo>
                    <a:pt x="642786" y="118075"/>
                  </a:lnTo>
                  <a:lnTo>
                    <a:pt x="642899" y="147408"/>
                  </a:lnTo>
                  <a:lnTo>
                    <a:pt x="642899" y="251942"/>
                  </a:lnTo>
                  <a:lnTo>
                    <a:pt x="641996" y="304934"/>
                  </a:lnTo>
                  <a:lnTo>
                    <a:pt x="626963" y="356099"/>
                  </a:lnTo>
                  <a:lnTo>
                    <a:pt x="599634" y="383428"/>
                  </a:lnTo>
                  <a:lnTo>
                    <a:pt x="548474" y="398460"/>
                  </a:lnTo>
                  <a:lnTo>
                    <a:pt x="495477" y="399364"/>
                  </a:lnTo>
                  <a:lnTo>
                    <a:pt x="147408" y="399364"/>
                  </a:lnTo>
                  <a:lnTo>
                    <a:pt x="94418" y="398460"/>
                  </a:lnTo>
                  <a:lnTo>
                    <a:pt x="43262" y="383428"/>
                  </a:lnTo>
                  <a:lnTo>
                    <a:pt x="15930" y="356099"/>
                  </a:lnTo>
                  <a:lnTo>
                    <a:pt x="903" y="304934"/>
                  </a:lnTo>
                  <a:lnTo>
                    <a:pt x="0" y="251942"/>
                  </a:lnTo>
                  <a:lnTo>
                    <a:pt x="0" y="147408"/>
                  </a:lnTo>
                  <a:lnTo>
                    <a:pt x="903" y="94418"/>
                  </a:lnTo>
                  <a:lnTo>
                    <a:pt x="15930" y="43262"/>
                  </a:lnTo>
                  <a:lnTo>
                    <a:pt x="43262" y="15930"/>
                  </a:lnTo>
                  <a:lnTo>
                    <a:pt x="94418" y="903"/>
                  </a:lnTo>
                  <a:lnTo>
                    <a:pt x="147408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346019" y="2828594"/>
            <a:ext cx="5565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6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34641" y="2174595"/>
            <a:ext cx="668655" cy="1645285"/>
            <a:chOff x="2234641" y="2174595"/>
            <a:chExt cx="668655" cy="1645285"/>
          </a:xfrm>
        </p:grpSpPr>
        <p:sp>
          <p:nvSpPr>
            <p:cNvPr id="22" name="object 22"/>
            <p:cNvSpPr/>
            <p:nvPr/>
          </p:nvSpPr>
          <p:spPr>
            <a:xfrm>
              <a:off x="2363747" y="3409644"/>
              <a:ext cx="410209" cy="397510"/>
            </a:xfrm>
            <a:custGeom>
              <a:avLst/>
              <a:gdLst/>
              <a:ahLst/>
              <a:cxnLst/>
              <a:rect l="l" t="t" r="r" b="b"/>
              <a:pathLst>
                <a:path w="410210" h="397510">
                  <a:moveTo>
                    <a:pt x="350903" y="57289"/>
                  </a:moveTo>
                  <a:lnTo>
                    <a:pt x="380490" y="93393"/>
                  </a:lnTo>
                  <a:lnTo>
                    <a:pt x="400215" y="133736"/>
                  </a:lnTo>
                  <a:lnTo>
                    <a:pt x="410077" y="176621"/>
                  </a:lnTo>
                  <a:lnTo>
                    <a:pt x="410077" y="220355"/>
                  </a:lnTo>
                  <a:lnTo>
                    <a:pt x="400215" y="263241"/>
                  </a:lnTo>
                  <a:lnTo>
                    <a:pt x="380490" y="303583"/>
                  </a:lnTo>
                  <a:lnTo>
                    <a:pt x="350903" y="339687"/>
                  </a:lnTo>
                  <a:lnTo>
                    <a:pt x="313606" y="368332"/>
                  </a:lnTo>
                  <a:lnTo>
                    <a:pt x="271932" y="387428"/>
                  </a:lnTo>
                  <a:lnTo>
                    <a:pt x="227631" y="396977"/>
                  </a:lnTo>
                  <a:lnTo>
                    <a:pt x="182455" y="396977"/>
                  </a:lnTo>
                  <a:lnTo>
                    <a:pt x="138154" y="387428"/>
                  </a:lnTo>
                  <a:lnTo>
                    <a:pt x="96480" y="368332"/>
                  </a:lnTo>
                  <a:lnTo>
                    <a:pt x="59184" y="339687"/>
                  </a:lnTo>
                  <a:lnTo>
                    <a:pt x="29592" y="303583"/>
                  </a:lnTo>
                  <a:lnTo>
                    <a:pt x="9864" y="263241"/>
                  </a:lnTo>
                  <a:lnTo>
                    <a:pt x="0" y="220355"/>
                  </a:lnTo>
                  <a:lnTo>
                    <a:pt x="0" y="176621"/>
                  </a:lnTo>
                  <a:lnTo>
                    <a:pt x="9864" y="133736"/>
                  </a:lnTo>
                  <a:lnTo>
                    <a:pt x="29592" y="93393"/>
                  </a:lnTo>
                  <a:lnTo>
                    <a:pt x="59184" y="57289"/>
                  </a:lnTo>
                  <a:lnTo>
                    <a:pt x="96480" y="28644"/>
                  </a:lnTo>
                  <a:lnTo>
                    <a:pt x="138154" y="9548"/>
                  </a:lnTo>
                  <a:lnTo>
                    <a:pt x="182455" y="0"/>
                  </a:lnTo>
                  <a:lnTo>
                    <a:pt x="227631" y="0"/>
                  </a:lnTo>
                  <a:lnTo>
                    <a:pt x="271932" y="9548"/>
                  </a:lnTo>
                  <a:lnTo>
                    <a:pt x="313606" y="28644"/>
                  </a:lnTo>
                  <a:lnTo>
                    <a:pt x="350903" y="57289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47341" y="2187295"/>
              <a:ext cx="643255" cy="399415"/>
            </a:xfrm>
            <a:custGeom>
              <a:avLst/>
              <a:gdLst/>
              <a:ahLst/>
              <a:cxnLst/>
              <a:rect l="l" t="t" r="r" b="b"/>
              <a:pathLst>
                <a:path w="643255" h="399414">
                  <a:moveTo>
                    <a:pt x="147408" y="0"/>
                  </a:moveTo>
                  <a:lnTo>
                    <a:pt x="495477" y="0"/>
                  </a:lnTo>
                  <a:lnTo>
                    <a:pt x="524817" y="112"/>
                  </a:lnTo>
                  <a:lnTo>
                    <a:pt x="567265" y="3043"/>
                  </a:lnTo>
                  <a:lnTo>
                    <a:pt x="614786" y="28106"/>
                  </a:lnTo>
                  <a:lnTo>
                    <a:pt x="635673" y="60896"/>
                  </a:lnTo>
                  <a:lnTo>
                    <a:pt x="642786" y="118082"/>
                  </a:lnTo>
                  <a:lnTo>
                    <a:pt x="642899" y="147421"/>
                  </a:lnTo>
                  <a:lnTo>
                    <a:pt x="642899" y="251942"/>
                  </a:lnTo>
                  <a:lnTo>
                    <a:pt x="641996" y="304939"/>
                  </a:lnTo>
                  <a:lnTo>
                    <a:pt x="626963" y="356099"/>
                  </a:lnTo>
                  <a:lnTo>
                    <a:pt x="599634" y="383428"/>
                  </a:lnTo>
                  <a:lnTo>
                    <a:pt x="548474" y="398460"/>
                  </a:lnTo>
                  <a:lnTo>
                    <a:pt x="495477" y="399364"/>
                  </a:lnTo>
                  <a:lnTo>
                    <a:pt x="147408" y="399364"/>
                  </a:lnTo>
                  <a:lnTo>
                    <a:pt x="94418" y="398460"/>
                  </a:lnTo>
                  <a:lnTo>
                    <a:pt x="43262" y="383428"/>
                  </a:lnTo>
                  <a:lnTo>
                    <a:pt x="15930" y="356099"/>
                  </a:lnTo>
                  <a:lnTo>
                    <a:pt x="903" y="304939"/>
                  </a:lnTo>
                  <a:lnTo>
                    <a:pt x="0" y="251942"/>
                  </a:lnTo>
                  <a:lnTo>
                    <a:pt x="0" y="147421"/>
                  </a:lnTo>
                  <a:lnTo>
                    <a:pt x="903" y="94424"/>
                  </a:lnTo>
                  <a:lnTo>
                    <a:pt x="15930" y="43262"/>
                  </a:lnTo>
                  <a:lnTo>
                    <a:pt x="43262" y="15924"/>
                  </a:lnTo>
                  <a:lnTo>
                    <a:pt x="94418" y="901"/>
                  </a:lnTo>
                  <a:lnTo>
                    <a:pt x="147408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346019" y="2244356"/>
            <a:ext cx="591173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6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857298" y="1542849"/>
            <a:ext cx="2185670" cy="2262505"/>
            <a:chOff x="1857298" y="1542849"/>
            <a:chExt cx="2185670" cy="2262505"/>
          </a:xfrm>
        </p:grpSpPr>
        <p:sp>
          <p:nvSpPr>
            <p:cNvPr id="26" name="object 26"/>
            <p:cNvSpPr/>
            <p:nvPr/>
          </p:nvSpPr>
          <p:spPr>
            <a:xfrm>
              <a:off x="2568790" y="3287623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10812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07830" y="3198723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19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19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26410" y="2661361"/>
              <a:ext cx="285115" cy="799465"/>
            </a:xfrm>
            <a:custGeom>
              <a:avLst/>
              <a:gdLst/>
              <a:ahLst/>
              <a:cxnLst/>
              <a:rect l="l" t="t" r="r" b="b"/>
              <a:pathLst>
                <a:path w="285114" h="799464">
                  <a:moveTo>
                    <a:pt x="0" y="799388"/>
                  </a:moveTo>
                  <a:lnTo>
                    <a:pt x="44417" y="752067"/>
                  </a:lnTo>
                  <a:lnTo>
                    <a:pt x="85078" y="705385"/>
                  </a:lnTo>
                  <a:lnTo>
                    <a:pt x="121982" y="659342"/>
                  </a:lnTo>
                  <a:lnTo>
                    <a:pt x="155131" y="613939"/>
                  </a:lnTo>
                  <a:lnTo>
                    <a:pt x="184522" y="569175"/>
                  </a:lnTo>
                  <a:lnTo>
                    <a:pt x="210158" y="525051"/>
                  </a:lnTo>
                  <a:lnTo>
                    <a:pt x="232037" y="481566"/>
                  </a:lnTo>
                  <a:lnTo>
                    <a:pt x="250160" y="438721"/>
                  </a:lnTo>
                  <a:lnTo>
                    <a:pt x="264527" y="396514"/>
                  </a:lnTo>
                  <a:lnTo>
                    <a:pt x="275137" y="354948"/>
                  </a:lnTo>
                  <a:lnTo>
                    <a:pt x="281991" y="314021"/>
                  </a:lnTo>
                  <a:lnTo>
                    <a:pt x="285089" y="273733"/>
                  </a:lnTo>
                  <a:lnTo>
                    <a:pt x="284431" y="234085"/>
                  </a:lnTo>
                  <a:lnTo>
                    <a:pt x="280016" y="195076"/>
                  </a:lnTo>
                  <a:lnTo>
                    <a:pt x="271845" y="156707"/>
                  </a:lnTo>
                  <a:lnTo>
                    <a:pt x="259918" y="118978"/>
                  </a:lnTo>
                  <a:lnTo>
                    <a:pt x="244235" y="81888"/>
                  </a:lnTo>
                  <a:lnTo>
                    <a:pt x="224795" y="45437"/>
                  </a:lnTo>
                  <a:lnTo>
                    <a:pt x="201599" y="9626"/>
                  </a:lnTo>
                  <a:lnTo>
                    <a:pt x="19330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1691" y="2594012"/>
              <a:ext cx="113030" cy="116839"/>
            </a:xfrm>
            <a:custGeom>
              <a:avLst/>
              <a:gdLst/>
              <a:ahLst/>
              <a:cxnLst/>
              <a:rect l="l" t="t" r="r" b="b"/>
              <a:pathLst>
                <a:path w="113030" h="116839">
                  <a:moveTo>
                    <a:pt x="112496" y="37185"/>
                  </a:moveTo>
                  <a:lnTo>
                    <a:pt x="0" y="0"/>
                  </a:lnTo>
                  <a:lnTo>
                    <a:pt x="20116" y="116751"/>
                  </a:lnTo>
                </a:path>
                <a:path w="113030" h="116839">
                  <a:moveTo>
                    <a:pt x="66306" y="7697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68790" y="2084793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69">
                  <a:moveTo>
                    <a:pt x="0" y="898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63747" y="1569745"/>
              <a:ext cx="410209" cy="397510"/>
            </a:xfrm>
            <a:custGeom>
              <a:avLst/>
              <a:gdLst/>
              <a:ahLst/>
              <a:cxnLst/>
              <a:rect l="l" t="t" r="r" b="b"/>
              <a:pathLst>
                <a:path w="410210" h="397510">
                  <a:moveTo>
                    <a:pt x="350903" y="57289"/>
                  </a:moveTo>
                  <a:lnTo>
                    <a:pt x="380490" y="93393"/>
                  </a:lnTo>
                  <a:lnTo>
                    <a:pt x="400215" y="133736"/>
                  </a:lnTo>
                  <a:lnTo>
                    <a:pt x="410077" y="176621"/>
                  </a:lnTo>
                  <a:lnTo>
                    <a:pt x="410077" y="220355"/>
                  </a:lnTo>
                  <a:lnTo>
                    <a:pt x="400215" y="263241"/>
                  </a:lnTo>
                  <a:lnTo>
                    <a:pt x="380490" y="303583"/>
                  </a:lnTo>
                  <a:lnTo>
                    <a:pt x="350903" y="339687"/>
                  </a:lnTo>
                  <a:lnTo>
                    <a:pt x="313606" y="368332"/>
                  </a:lnTo>
                  <a:lnTo>
                    <a:pt x="271932" y="387428"/>
                  </a:lnTo>
                  <a:lnTo>
                    <a:pt x="227631" y="396977"/>
                  </a:lnTo>
                  <a:lnTo>
                    <a:pt x="182455" y="396977"/>
                  </a:lnTo>
                  <a:lnTo>
                    <a:pt x="138154" y="387428"/>
                  </a:lnTo>
                  <a:lnTo>
                    <a:pt x="96480" y="368332"/>
                  </a:lnTo>
                  <a:lnTo>
                    <a:pt x="59184" y="339687"/>
                  </a:lnTo>
                  <a:lnTo>
                    <a:pt x="29592" y="303583"/>
                  </a:lnTo>
                  <a:lnTo>
                    <a:pt x="9864" y="263241"/>
                  </a:lnTo>
                  <a:lnTo>
                    <a:pt x="0" y="220355"/>
                  </a:lnTo>
                  <a:lnTo>
                    <a:pt x="0" y="176621"/>
                  </a:lnTo>
                  <a:lnTo>
                    <a:pt x="9864" y="133736"/>
                  </a:lnTo>
                  <a:lnTo>
                    <a:pt x="29592" y="93393"/>
                  </a:lnTo>
                  <a:lnTo>
                    <a:pt x="59184" y="57289"/>
                  </a:lnTo>
                  <a:lnTo>
                    <a:pt x="96480" y="28644"/>
                  </a:lnTo>
                  <a:lnTo>
                    <a:pt x="138154" y="9548"/>
                  </a:lnTo>
                  <a:lnTo>
                    <a:pt x="182455" y="0"/>
                  </a:lnTo>
                  <a:lnTo>
                    <a:pt x="227631" y="0"/>
                  </a:lnTo>
                  <a:lnTo>
                    <a:pt x="271932" y="9548"/>
                  </a:lnTo>
                  <a:lnTo>
                    <a:pt x="313606" y="28644"/>
                  </a:lnTo>
                  <a:lnTo>
                    <a:pt x="350903" y="57289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07830" y="1995893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19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19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61248" y="1951380"/>
              <a:ext cx="244475" cy="821690"/>
            </a:xfrm>
            <a:custGeom>
              <a:avLst/>
              <a:gdLst/>
              <a:ahLst/>
              <a:cxnLst/>
              <a:rect l="l" t="t" r="r" b="b"/>
              <a:pathLst>
                <a:path w="244475" h="821689">
                  <a:moveTo>
                    <a:pt x="229857" y="821220"/>
                  </a:moveTo>
                  <a:lnTo>
                    <a:pt x="189786" y="783973"/>
                  </a:lnTo>
                  <a:lnTo>
                    <a:pt x="153551" y="746753"/>
                  </a:lnTo>
                  <a:lnTo>
                    <a:pt x="121150" y="709559"/>
                  </a:lnTo>
                  <a:lnTo>
                    <a:pt x="92584" y="672392"/>
                  </a:lnTo>
                  <a:lnTo>
                    <a:pt x="67853" y="635251"/>
                  </a:lnTo>
                  <a:lnTo>
                    <a:pt x="46957" y="598137"/>
                  </a:lnTo>
                  <a:lnTo>
                    <a:pt x="29896" y="561050"/>
                  </a:lnTo>
                  <a:lnTo>
                    <a:pt x="16669" y="523989"/>
                  </a:lnTo>
                  <a:lnTo>
                    <a:pt x="7278" y="486954"/>
                  </a:lnTo>
                  <a:lnTo>
                    <a:pt x="0" y="412964"/>
                  </a:lnTo>
                  <a:lnTo>
                    <a:pt x="2113" y="376008"/>
                  </a:lnTo>
                  <a:lnTo>
                    <a:pt x="17844" y="302176"/>
                  </a:lnTo>
                  <a:lnTo>
                    <a:pt x="31461" y="265300"/>
                  </a:lnTo>
                  <a:lnTo>
                    <a:pt x="48914" y="228450"/>
                  </a:lnTo>
                  <a:lnTo>
                    <a:pt x="70201" y="191626"/>
                  </a:lnTo>
                  <a:lnTo>
                    <a:pt x="95324" y="154828"/>
                  </a:lnTo>
                  <a:lnTo>
                    <a:pt x="124281" y="118056"/>
                  </a:lnTo>
                  <a:lnTo>
                    <a:pt x="157073" y="81311"/>
                  </a:lnTo>
                  <a:lnTo>
                    <a:pt x="193700" y="44592"/>
                  </a:lnTo>
                  <a:lnTo>
                    <a:pt x="234162" y="7899"/>
                  </a:lnTo>
                  <a:lnTo>
                    <a:pt x="244119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57526" y="1896109"/>
              <a:ext cx="117475" cy="111125"/>
            </a:xfrm>
            <a:custGeom>
              <a:avLst/>
              <a:gdLst/>
              <a:ahLst/>
              <a:cxnLst/>
              <a:rect l="l" t="t" r="r" b="b"/>
              <a:pathLst>
                <a:path w="117475" h="111125">
                  <a:moveTo>
                    <a:pt x="75793" y="110909"/>
                  </a:moveTo>
                  <a:lnTo>
                    <a:pt x="117475" y="0"/>
                  </a:lnTo>
                  <a:lnTo>
                    <a:pt x="0" y="15405"/>
                  </a:lnTo>
                </a:path>
                <a:path w="117475" h="111125">
                  <a:moveTo>
                    <a:pt x="37896" y="63157"/>
                  </a:moveTo>
                  <a:lnTo>
                    <a:pt x="117475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65741" y="2757347"/>
              <a:ext cx="643255" cy="399415"/>
            </a:xfrm>
            <a:custGeom>
              <a:avLst/>
              <a:gdLst/>
              <a:ahLst/>
              <a:cxnLst/>
              <a:rect l="l" t="t" r="r" b="b"/>
              <a:pathLst>
                <a:path w="643254" h="399414">
                  <a:moveTo>
                    <a:pt x="147408" y="0"/>
                  </a:moveTo>
                  <a:lnTo>
                    <a:pt x="495477" y="0"/>
                  </a:lnTo>
                  <a:lnTo>
                    <a:pt x="524817" y="112"/>
                  </a:lnTo>
                  <a:lnTo>
                    <a:pt x="567265" y="3043"/>
                  </a:lnTo>
                  <a:lnTo>
                    <a:pt x="614786" y="28106"/>
                  </a:lnTo>
                  <a:lnTo>
                    <a:pt x="635673" y="60896"/>
                  </a:lnTo>
                  <a:lnTo>
                    <a:pt x="642786" y="118075"/>
                  </a:lnTo>
                  <a:lnTo>
                    <a:pt x="642899" y="147408"/>
                  </a:lnTo>
                  <a:lnTo>
                    <a:pt x="642899" y="251942"/>
                  </a:lnTo>
                  <a:lnTo>
                    <a:pt x="641996" y="304933"/>
                  </a:lnTo>
                  <a:lnTo>
                    <a:pt x="626963" y="356094"/>
                  </a:lnTo>
                  <a:lnTo>
                    <a:pt x="599634" y="383428"/>
                  </a:lnTo>
                  <a:lnTo>
                    <a:pt x="548474" y="398460"/>
                  </a:lnTo>
                  <a:lnTo>
                    <a:pt x="495477" y="399364"/>
                  </a:lnTo>
                  <a:lnTo>
                    <a:pt x="147408" y="399364"/>
                  </a:lnTo>
                  <a:lnTo>
                    <a:pt x="94418" y="398460"/>
                  </a:lnTo>
                  <a:lnTo>
                    <a:pt x="43264" y="383428"/>
                  </a:lnTo>
                  <a:lnTo>
                    <a:pt x="15935" y="356094"/>
                  </a:lnTo>
                  <a:lnTo>
                    <a:pt x="903" y="304933"/>
                  </a:lnTo>
                  <a:lnTo>
                    <a:pt x="0" y="251942"/>
                  </a:lnTo>
                  <a:lnTo>
                    <a:pt x="0" y="147408"/>
                  </a:lnTo>
                  <a:lnTo>
                    <a:pt x="903" y="94418"/>
                  </a:lnTo>
                  <a:lnTo>
                    <a:pt x="15935" y="43262"/>
                  </a:lnTo>
                  <a:lnTo>
                    <a:pt x="43264" y="15924"/>
                  </a:lnTo>
                  <a:lnTo>
                    <a:pt x="94418" y="901"/>
                  </a:lnTo>
                  <a:lnTo>
                    <a:pt x="147408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82157" y="3395459"/>
              <a:ext cx="410209" cy="397510"/>
            </a:xfrm>
            <a:custGeom>
              <a:avLst/>
              <a:gdLst/>
              <a:ahLst/>
              <a:cxnLst/>
              <a:rect l="l" t="t" r="r" b="b"/>
              <a:pathLst>
                <a:path w="410210" h="397510">
                  <a:moveTo>
                    <a:pt x="350893" y="57289"/>
                  </a:moveTo>
                  <a:lnTo>
                    <a:pt x="380481" y="93393"/>
                  </a:lnTo>
                  <a:lnTo>
                    <a:pt x="400206" y="133736"/>
                  </a:lnTo>
                  <a:lnTo>
                    <a:pt x="410068" y="176621"/>
                  </a:lnTo>
                  <a:lnTo>
                    <a:pt x="410068" y="220355"/>
                  </a:lnTo>
                  <a:lnTo>
                    <a:pt x="400206" y="263241"/>
                  </a:lnTo>
                  <a:lnTo>
                    <a:pt x="380481" y="303583"/>
                  </a:lnTo>
                  <a:lnTo>
                    <a:pt x="350893" y="339687"/>
                  </a:lnTo>
                  <a:lnTo>
                    <a:pt x="313597" y="368332"/>
                  </a:lnTo>
                  <a:lnTo>
                    <a:pt x="271923" y="387428"/>
                  </a:lnTo>
                  <a:lnTo>
                    <a:pt x="227622" y="396977"/>
                  </a:lnTo>
                  <a:lnTo>
                    <a:pt x="182446" y="396977"/>
                  </a:lnTo>
                  <a:lnTo>
                    <a:pt x="138145" y="387428"/>
                  </a:lnTo>
                  <a:lnTo>
                    <a:pt x="96471" y="368332"/>
                  </a:lnTo>
                  <a:lnTo>
                    <a:pt x="59174" y="339687"/>
                  </a:lnTo>
                  <a:lnTo>
                    <a:pt x="29587" y="303583"/>
                  </a:lnTo>
                  <a:lnTo>
                    <a:pt x="9862" y="263241"/>
                  </a:lnTo>
                  <a:lnTo>
                    <a:pt x="0" y="220355"/>
                  </a:lnTo>
                  <a:lnTo>
                    <a:pt x="0" y="176621"/>
                  </a:lnTo>
                  <a:lnTo>
                    <a:pt x="9862" y="133736"/>
                  </a:lnTo>
                  <a:lnTo>
                    <a:pt x="29587" y="93393"/>
                  </a:lnTo>
                  <a:lnTo>
                    <a:pt x="59174" y="57289"/>
                  </a:lnTo>
                  <a:lnTo>
                    <a:pt x="96471" y="28644"/>
                  </a:lnTo>
                  <a:lnTo>
                    <a:pt x="138145" y="9548"/>
                  </a:lnTo>
                  <a:lnTo>
                    <a:pt x="182446" y="0"/>
                  </a:lnTo>
                  <a:lnTo>
                    <a:pt x="227622" y="0"/>
                  </a:lnTo>
                  <a:lnTo>
                    <a:pt x="271923" y="9548"/>
                  </a:lnTo>
                  <a:lnTo>
                    <a:pt x="313597" y="28644"/>
                  </a:lnTo>
                  <a:lnTo>
                    <a:pt x="350893" y="57289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87191" y="3273437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10812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26231" y="3184537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44810" y="2647175"/>
              <a:ext cx="285115" cy="799465"/>
            </a:xfrm>
            <a:custGeom>
              <a:avLst/>
              <a:gdLst/>
              <a:ahLst/>
              <a:cxnLst/>
              <a:rect l="l" t="t" r="r" b="b"/>
              <a:pathLst>
                <a:path w="285114" h="799464">
                  <a:moveTo>
                    <a:pt x="0" y="799388"/>
                  </a:moveTo>
                  <a:lnTo>
                    <a:pt x="44417" y="752067"/>
                  </a:lnTo>
                  <a:lnTo>
                    <a:pt x="85078" y="705385"/>
                  </a:lnTo>
                  <a:lnTo>
                    <a:pt x="121982" y="659342"/>
                  </a:lnTo>
                  <a:lnTo>
                    <a:pt x="155131" y="613939"/>
                  </a:lnTo>
                  <a:lnTo>
                    <a:pt x="184522" y="569175"/>
                  </a:lnTo>
                  <a:lnTo>
                    <a:pt x="210158" y="525051"/>
                  </a:lnTo>
                  <a:lnTo>
                    <a:pt x="232037" y="481566"/>
                  </a:lnTo>
                  <a:lnTo>
                    <a:pt x="250160" y="438721"/>
                  </a:lnTo>
                  <a:lnTo>
                    <a:pt x="264527" y="396514"/>
                  </a:lnTo>
                  <a:lnTo>
                    <a:pt x="275137" y="354948"/>
                  </a:lnTo>
                  <a:lnTo>
                    <a:pt x="281991" y="314021"/>
                  </a:lnTo>
                  <a:lnTo>
                    <a:pt x="285089" y="273733"/>
                  </a:lnTo>
                  <a:lnTo>
                    <a:pt x="284431" y="234085"/>
                  </a:lnTo>
                  <a:lnTo>
                    <a:pt x="280016" y="195076"/>
                  </a:lnTo>
                  <a:lnTo>
                    <a:pt x="271845" y="156707"/>
                  </a:lnTo>
                  <a:lnTo>
                    <a:pt x="259918" y="118978"/>
                  </a:lnTo>
                  <a:lnTo>
                    <a:pt x="244235" y="81888"/>
                  </a:lnTo>
                  <a:lnTo>
                    <a:pt x="224795" y="45437"/>
                  </a:lnTo>
                  <a:lnTo>
                    <a:pt x="201599" y="9626"/>
                  </a:lnTo>
                  <a:lnTo>
                    <a:pt x="193306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65741" y="2173109"/>
              <a:ext cx="643255" cy="399415"/>
            </a:xfrm>
            <a:custGeom>
              <a:avLst/>
              <a:gdLst/>
              <a:ahLst/>
              <a:cxnLst/>
              <a:rect l="l" t="t" r="r" b="b"/>
              <a:pathLst>
                <a:path w="643254" h="399414">
                  <a:moveTo>
                    <a:pt x="147408" y="0"/>
                  </a:moveTo>
                  <a:lnTo>
                    <a:pt x="495477" y="0"/>
                  </a:lnTo>
                  <a:lnTo>
                    <a:pt x="524817" y="112"/>
                  </a:lnTo>
                  <a:lnTo>
                    <a:pt x="567265" y="3043"/>
                  </a:lnTo>
                  <a:lnTo>
                    <a:pt x="614786" y="28101"/>
                  </a:lnTo>
                  <a:lnTo>
                    <a:pt x="635673" y="60896"/>
                  </a:lnTo>
                  <a:lnTo>
                    <a:pt x="642786" y="118075"/>
                  </a:lnTo>
                  <a:lnTo>
                    <a:pt x="642899" y="147408"/>
                  </a:lnTo>
                  <a:lnTo>
                    <a:pt x="642899" y="251942"/>
                  </a:lnTo>
                  <a:lnTo>
                    <a:pt x="641996" y="304934"/>
                  </a:lnTo>
                  <a:lnTo>
                    <a:pt x="626963" y="356099"/>
                  </a:lnTo>
                  <a:lnTo>
                    <a:pt x="599634" y="383428"/>
                  </a:lnTo>
                  <a:lnTo>
                    <a:pt x="548474" y="398460"/>
                  </a:lnTo>
                  <a:lnTo>
                    <a:pt x="495477" y="399364"/>
                  </a:lnTo>
                  <a:lnTo>
                    <a:pt x="147408" y="399364"/>
                  </a:lnTo>
                  <a:lnTo>
                    <a:pt x="94418" y="398460"/>
                  </a:lnTo>
                  <a:lnTo>
                    <a:pt x="43264" y="383428"/>
                  </a:lnTo>
                  <a:lnTo>
                    <a:pt x="15935" y="356099"/>
                  </a:lnTo>
                  <a:lnTo>
                    <a:pt x="903" y="304934"/>
                  </a:lnTo>
                  <a:lnTo>
                    <a:pt x="0" y="251942"/>
                  </a:lnTo>
                  <a:lnTo>
                    <a:pt x="0" y="147408"/>
                  </a:lnTo>
                  <a:lnTo>
                    <a:pt x="903" y="94418"/>
                  </a:lnTo>
                  <a:lnTo>
                    <a:pt x="15935" y="43257"/>
                  </a:lnTo>
                  <a:lnTo>
                    <a:pt x="43264" y="15923"/>
                  </a:lnTo>
                  <a:lnTo>
                    <a:pt x="94418" y="901"/>
                  </a:lnTo>
                  <a:lnTo>
                    <a:pt x="147408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80091" y="2579827"/>
              <a:ext cx="113030" cy="116839"/>
            </a:xfrm>
            <a:custGeom>
              <a:avLst/>
              <a:gdLst/>
              <a:ahLst/>
              <a:cxnLst/>
              <a:rect l="l" t="t" r="r" b="b"/>
              <a:pathLst>
                <a:path w="113029" h="116839">
                  <a:moveTo>
                    <a:pt x="112496" y="37185"/>
                  </a:moveTo>
                  <a:lnTo>
                    <a:pt x="0" y="0"/>
                  </a:lnTo>
                  <a:lnTo>
                    <a:pt x="20129" y="116751"/>
                  </a:lnTo>
                </a:path>
                <a:path w="113029" h="116839">
                  <a:moveTo>
                    <a:pt x="66319" y="769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87191" y="2070607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69">
                  <a:moveTo>
                    <a:pt x="0" y="898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82157" y="1555549"/>
              <a:ext cx="410209" cy="397510"/>
            </a:xfrm>
            <a:custGeom>
              <a:avLst/>
              <a:gdLst/>
              <a:ahLst/>
              <a:cxnLst/>
              <a:rect l="l" t="t" r="r" b="b"/>
              <a:pathLst>
                <a:path w="410210" h="397510">
                  <a:moveTo>
                    <a:pt x="350893" y="57299"/>
                  </a:moveTo>
                  <a:lnTo>
                    <a:pt x="380481" y="93402"/>
                  </a:lnTo>
                  <a:lnTo>
                    <a:pt x="400206" y="133743"/>
                  </a:lnTo>
                  <a:lnTo>
                    <a:pt x="410068" y="176627"/>
                  </a:lnTo>
                  <a:lnTo>
                    <a:pt x="410068" y="220359"/>
                  </a:lnTo>
                  <a:lnTo>
                    <a:pt x="400206" y="263244"/>
                  </a:lnTo>
                  <a:lnTo>
                    <a:pt x="380481" y="303588"/>
                  </a:lnTo>
                  <a:lnTo>
                    <a:pt x="350893" y="339696"/>
                  </a:lnTo>
                  <a:lnTo>
                    <a:pt x="313597" y="368341"/>
                  </a:lnTo>
                  <a:lnTo>
                    <a:pt x="271923" y="387438"/>
                  </a:lnTo>
                  <a:lnTo>
                    <a:pt x="227622" y="396986"/>
                  </a:lnTo>
                  <a:lnTo>
                    <a:pt x="182446" y="396986"/>
                  </a:lnTo>
                  <a:lnTo>
                    <a:pt x="138145" y="387438"/>
                  </a:lnTo>
                  <a:lnTo>
                    <a:pt x="96471" y="368341"/>
                  </a:lnTo>
                  <a:lnTo>
                    <a:pt x="59174" y="339696"/>
                  </a:lnTo>
                  <a:lnTo>
                    <a:pt x="29587" y="303588"/>
                  </a:lnTo>
                  <a:lnTo>
                    <a:pt x="9862" y="263244"/>
                  </a:lnTo>
                  <a:lnTo>
                    <a:pt x="0" y="220359"/>
                  </a:lnTo>
                  <a:lnTo>
                    <a:pt x="0" y="176627"/>
                  </a:lnTo>
                  <a:lnTo>
                    <a:pt x="9862" y="133743"/>
                  </a:lnTo>
                  <a:lnTo>
                    <a:pt x="29587" y="93402"/>
                  </a:lnTo>
                  <a:lnTo>
                    <a:pt x="59174" y="57299"/>
                  </a:lnTo>
                  <a:lnTo>
                    <a:pt x="96471" y="28649"/>
                  </a:lnTo>
                  <a:lnTo>
                    <a:pt x="138145" y="9549"/>
                  </a:lnTo>
                  <a:lnTo>
                    <a:pt x="182446" y="0"/>
                  </a:lnTo>
                  <a:lnTo>
                    <a:pt x="227622" y="0"/>
                  </a:lnTo>
                  <a:lnTo>
                    <a:pt x="271923" y="9549"/>
                  </a:lnTo>
                  <a:lnTo>
                    <a:pt x="313597" y="28649"/>
                  </a:lnTo>
                  <a:lnTo>
                    <a:pt x="350893" y="57299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26231" y="1981707"/>
              <a:ext cx="121920" cy="101600"/>
            </a:xfrm>
            <a:custGeom>
              <a:avLst/>
              <a:gdLst/>
              <a:ahLst/>
              <a:cxnLst/>
              <a:rect l="l" t="t" r="r" b="b"/>
              <a:pathLst>
                <a:path w="121920" h="101600">
                  <a:moveTo>
                    <a:pt x="121920" y="101600"/>
                  </a:moveTo>
                  <a:lnTo>
                    <a:pt x="60960" y="0"/>
                  </a:lnTo>
                  <a:lnTo>
                    <a:pt x="0" y="101600"/>
                  </a:lnTo>
                </a:path>
                <a:path w="121920" h="101600">
                  <a:moveTo>
                    <a:pt x="60960" y="101600"/>
                  </a:moveTo>
                  <a:lnTo>
                    <a:pt x="6096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79648" y="1937181"/>
              <a:ext cx="244475" cy="821690"/>
            </a:xfrm>
            <a:custGeom>
              <a:avLst/>
              <a:gdLst/>
              <a:ahLst/>
              <a:cxnLst/>
              <a:rect l="l" t="t" r="r" b="b"/>
              <a:pathLst>
                <a:path w="244475" h="821689">
                  <a:moveTo>
                    <a:pt x="229857" y="821232"/>
                  </a:moveTo>
                  <a:lnTo>
                    <a:pt x="189786" y="783985"/>
                  </a:lnTo>
                  <a:lnTo>
                    <a:pt x="153551" y="746765"/>
                  </a:lnTo>
                  <a:lnTo>
                    <a:pt x="121150" y="709571"/>
                  </a:lnTo>
                  <a:lnTo>
                    <a:pt x="92584" y="672404"/>
                  </a:lnTo>
                  <a:lnTo>
                    <a:pt x="67853" y="635263"/>
                  </a:lnTo>
                  <a:lnTo>
                    <a:pt x="46957" y="598148"/>
                  </a:lnTo>
                  <a:lnTo>
                    <a:pt x="29896" y="561060"/>
                  </a:lnTo>
                  <a:lnTo>
                    <a:pt x="16669" y="523998"/>
                  </a:lnTo>
                  <a:lnTo>
                    <a:pt x="7278" y="486963"/>
                  </a:lnTo>
                  <a:lnTo>
                    <a:pt x="0" y="412972"/>
                  </a:lnTo>
                  <a:lnTo>
                    <a:pt x="2113" y="376016"/>
                  </a:lnTo>
                  <a:lnTo>
                    <a:pt x="17844" y="302183"/>
                  </a:lnTo>
                  <a:lnTo>
                    <a:pt x="31461" y="265307"/>
                  </a:lnTo>
                  <a:lnTo>
                    <a:pt x="48914" y="228457"/>
                  </a:lnTo>
                  <a:lnTo>
                    <a:pt x="70201" y="191633"/>
                  </a:lnTo>
                  <a:lnTo>
                    <a:pt x="95324" y="154836"/>
                  </a:lnTo>
                  <a:lnTo>
                    <a:pt x="124281" y="118065"/>
                  </a:lnTo>
                  <a:lnTo>
                    <a:pt x="157073" y="81321"/>
                  </a:lnTo>
                  <a:lnTo>
                    <a:pt x="193700" y="44603"/>
                  </a:lnTo>
                  <a:lnTo>
                    <a:pt x="234162" y="7912"/>
                  </a:lnTo>
                  <a:lnTo>
                    <a:pt x="244119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75926" y="1881911"/>
              <a:ext cx="118110" cy="111125"/>
            </a:xfrm>
            <a:custGeom>
              <a:avLst/>
              <a:gdLst/>
              <a:ahLst/>
              <a:cxnLst/>
              <a:rect l="l" t="t" r="r" b="b"/>
              <a:pathLst>
                <a:path w="118110" h="111125">
                  <a:moveTo>
                    <a:pt x="75793" y="110921"/>
                  </a:moveTo>
                  <a:lnTo>
                    <a:pt x="117487" y="0"/>
                  </a:lnTo>
                  <a:lnTo>
                    <a:pt x="0" y="15417"/>
                  </a:lnTo>
                </a:path>
                <a:path w="118110" h="111125">
                  <a:moveTo>
                    <a:pt x="37896" y="63169"/>
                  </a:moveTo>
                  <a:lnTo>
                    <a:pt x="117487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74088" y="2397251"/>
              <a:ext cx="260985" cy="8255"/>
            </a:xfrm>
            <a:custGeom>
              <a:avLst/>
              <a:gdLst/>
              <a:ahLst/>
              <a:cxnLst/>
              <a:rect l="l" t="t" r="r" b="b"/>
              <a:pathLst>
                <a:path w="260985" h="8255">
                  <a:moveTo>
                    <a:pt x="260553" y="0"/>
                  </a:moveTo>
                  <a:lnTo>
                    <a:pt x="12700" y="7607"/>
                  </a:lnTo>
                  <a:lnTo>
                    <a:pt x="0" y="8001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85226" y="2343937"/>
              <a:ext cx="103505" cy="121920"/>
            </a:xfrm>
            <a:custGeom>
              <a:avLst/>
              <a:gdLst/>
              <a:ahLst/>
              <a:cxnLst/>
              <a:rect l="l" t="t" r="r" b="b"/>
              <a:pathLst>
                <a:path w="103505" h="121919">
                  <a:moveTo>
                    <a:pt x="99682" y="0"/>
                  </a:moveTo>
                  <a:lnTo>
                    <a:pt x="0" y="64046"/>
                  </a:lnTo>
                  <a:lnTo>
                    <a:pt x="103428" y="121856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85226" y="2404859"/>
              <a:ext cx="101600" cy="3175"/>
            </a:xfrm>
            <a:custGeom>
              <a:avLst/>
              <a:gdLst/>
              <a:ahLst/>
              <a:cxnLst/>
              <a:rect l="l" t="t" r="r" b="b"/>
              <a:pathLst>
                <a:path w="101600" h="3175">
                  <a:moveTo>
                    <a:pt x="-12700" y="1562"/>
                  </a:moveTo>
                  <a:lnTo>
                    <a:pt x="114261" y="1562"/>
                  </a:lnTo>
                </a:path>
              </a:pathLst>
            </a:custGeom>
            <a:ln w="28524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007106" y="2377439"/>
              <a:ext cx="246379" cy="3810"/>
            </a:xfrm>
            <a:custGeom>
              <a:avLst/>
              <a:gdLst/>
              <a:ahLst/>
              <a:cxnLst/>
              <a:rect l="l" t="t" r="r" b="b"/>
              <a:pathLst>
                <a:path w="246379" h="3810">
                  <a:moveTo>
                    <a:pt x="245935" y="0"/>
                  </a:moveTo>
                  <a:lnTo>
                    <a:pt x="12700" y="3251"/>
                  </a:lnTo>
                  <a:lnTo>
                    <a:pt x="0" y="342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18206" y="2319743"/>
              <a:ext cx="102870" cy="121920"/>
            </a:xfrm>
            <a:custGeom>
              <a:avLst/>
              <a:gdLst/>
              <a:ahLst/>
              <a:cxnLst/>
              <a:rect l="l" t="t" r="r" b="b"/>
              <a:pathLst>
                <a:path w="102869" h="121919">
                  <a:moveTo>
                    <a:pt x="100749" y="0"/>
                  </a:moveTo>
                  <a:lnTo>
                    <a:pt x="0" y="62369"/>
                  </a:lnTo>
                  <a:lnTo>
                    <a:pt x="102450" y="121894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18206" y="2380691"/>
              <a:ext cx="101600" cy="1905"/>
            </a:xfrm>
            <a:custGeom>
              <a:avLst/>
              <a:gdLst/>
              <a:ahLst/>
              <a:cxnLst/>
              <a:rect l="l" t="t" r="r" b="b"/>
              <a:pathLst>
                <a:path w="101600" h="1905">
                  <a:moveTo>
                    <a:pt x="-12700" y="711"/>
                  </a:moveTo>
                  <a:lnTo>
                    <a:pt x="114300" y="711"/>
                  </a:lnTo>
                </a:path>
              </a:pathLst>
            </a:custGeom>
            <a:ln w="26822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69998" y="2984677"/>
              <a:ext cx="260985" cy="8255"/>
            </a:xfrm>
            <a:custGeom>
              <a:avLst/>
              <a:gdLst/>
              <a:ahLst/>
              <a:cxnLst/>
              <a:rect l="l" t="t" r="r" b="b"/>
              <a:pathLst>
                <a:path w="260985" h="8255">
                  <a:moveTo>
                    <a:pt x="0" y="8013"/>
                  </a:moveTo>
                  <a:lnTo>
                    <a:pt x="247853" y="393"/>
                  </a:lnTo>
                  <a:lnTo>
                    <a:pt x="260553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15985" y="2924136"/>
              <a:ext cx="103505" cy="121920"/>
            </a:xfrm>
            <a:custGeom>
              <a:avLst/>
              <a:gdLst/>
              <a:ahLst/>
              <a:cxnLst/>
              <a:rect l="l" t="t" r="r" b="b"/>
              <a:pathLst>
                <a:path w="103505" h="121919">
                  <a:moveTo>
                    <a:pt x="3733" y="121869"/>
                  </a:moveTo>
                  <a:lnTo>
                    <a:pt x="103416" y="5781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17852" y="2981947"/>
              <a:ext cx="101600" cy="3175"/>
            </a:xfrm>
            <a:custGeom>
              <a:avLst/>
              <a:gdLst/>
              <a:ahLst/>
              <a:cxnLst/>
              <a:rect l="l" t="t" r="r" b="b"/>
              <a:pathLst>
                <a:path w="101600" h="3175">
                  <a:moveTo>
                    <a:pt x="-12700" y="1562"/>
                  </a:moveTo>
                  <a:lnTo>
                    <a:pt x="114249" y="1562"/>
                  </a:lnTo>
                </a:path>
              </a:pathLst>
            </a:custGeom>
            <a:ln w="28524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02978" y="2963138"/>
              <a:ext cx="246379" cy="3810"/>
            </a:xfrm>
            <a:custGeom>
              <a:avLst/>
              <a:gdLst/>
              <a:ahLst/>
              <a:cxnLst/>
              <a:rect l="l" t="t" r="r" b="b"/>
              <a:pathLst>
                <a:path w="246380" h="3810">
                  <a:moveTo>
                    <a:pt x="0" y="3416"/>
                  </a:moveTo>
                  <a:lnTo>
                    <a:pt x="233235" y="165"/>
                  </a:lnTo>
                  <a:lnTo>
                    <a:pt x="245935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135363" y="2902356"/>
              <a:ext cx="102870" cy="121920"/>
            </a:xfrm>
            <a:custGeom>
              <a:avLst/>
              <a:gdLst/>
              <a:ahLst/>
              <a:cxnLst/>
              <a:rect l="l" t="t" r="r" b="b"/>
              <a:pathLst>
                <a:path w="102869" h="121919">
                  <a:moveTo>
                    <a:pt x="1701" y="121907"/>
                  </a:moveTo>
                  <a:lnTo>
                    <a:pt x="102438" y="5953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136214" y="2961893"/>
              <a:ext cx="101600" cy="1905"/>
            </a:xfrm>
            <a:custGeom>
              <a:avLst/>
              <a:gdLst/>
              <a:ahLst/>
              <a:cxnLst/>
              <a:rect l="l" t="t" r="r" b="b"/>
              <a:pathLst>
                <a:path w="101600" h="1905">
                  <a:moveTo>
                    <a:pt x="-12700" y="704"/>
                  </a:moveTo>
                  <a:lnTo>
                    <a:pt x="114287" y="704"/>
                  </a:lnTo>
                </a:path>
              </a:pathLst>
            </a:custGeom>
            <a:ln w="26809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408188" y="887056"/>
            <a:ext cx="258493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 panose="02020603050405020304" pitchFamily="18" charset="0"/>
                <a:cs typeface="Roboto Lt"/>
              </a:rPr>
              <a:t>Bidirectional</a:t>
            </a:r>
            <a:r>
              <a:rPr sz="2400" spc="-55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Roboto Lt"/>
              </a:rPr>
              <a:t>RNN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1493" y="1694538"/>
            <a:ext cx="7327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 panose="02020603050405020304" pitchFamily="18" charset="0"/>
                <a:cs typeface="Roboto Lt"/>
              </a:rPr>
              <a:t>Out</a:t>
            </a:r>
            <a:r>
              <a:rPr sz="1600" spc="-15" dirty="0">
                <a:latin typeface="Times New Roman" panose="02020603050405020304" pitchFamily="18" charset="0"/>
                <a:cs typeface="Roboto Lt"/>
              </a:rPr>
              <a:t>p</a:t>
            </a:r>
            <a:r>
              <a:rPr sz="1600" spc="-10" dirty="0">
                <a:latin typeface="Times New Roman" panose="02020603050405020304" pitchFamily="18" charset="0"/>
                <a:cs typeface="Roboto Lt"/>
              </a:rPr>
              <a:t>u</a:t>
            </a:r>
            <a:r>
              <a:rPr sz="1600" spc="-5" dirty="0">
                <a:latin typeface="Times New Roman" panose="02020603050405020304" pitchFamily="18" charset="0"/>
                <a:cs typeface="Roboto Lt"/>
              </a:rPr>
              <a:t>ts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1458" y="2172444"/>
            <a:ext cx="804545" cy="1121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0320" marR="5080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Times New Roman" panose="02020603050405020304" pitchFamily="18" charset="0"/>
                <a:cs typeface="Roboto Lt"/>
              </a:rPr>
              <a:t>Reverse </a:t>
            </a:r>
            <a:r>
              <a:rPr sz="1600" spc="-5" dirty="0">
                <a:latin typeface="Times New Roman" panose="02020603050405020304" pitchFamily="18" charset="0"/>
                <a:cs typeface="Roboto Lt"/>
              </a:rPr>
              <a:t> di</a:t>
            </a:r>
            <a:r>
              <a:rPr sz="1600" spc="-20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1600" dirty="0">
                <a:latin typeface="Times New Roman" panose="02020603050405020304" pitchFamily="18" charset="0"/>
                <a:cs typeface="Roboto Lt"/>
              </a:rPr>
              <a:t>ect</a:t>
            </a:r>
            <a:r>
              <a:rPr sz="1600" spc="-10" dirty="0">
                <a:latin typeface="Times New Roman" panose="02020603050405020304" pitchFamily="18" charset="0"/>
                <a:cs typeface="Roboto Lt"/>
              </a:rPr>
              <a:t>ion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  <a:p>
            <a:pPr marL="12700" marR="12700">
              <a:lnSpc>
                <a:spcPts val="1900"/>
              </a:lnSpc>
              <a:spcBef>
                <a:spcPts val="1005"/>
              </a:spcBef>
            </a:pPr>
            <a:r>
              <a:rPr sz="1600" spc="-5" dirty="0">
                <a:latin typeface="Times New Roman" panose="02020603050405020304" pitchFamily="18" charset="0"/>
                <a:cs typeface="Roboto Lt"/>
              </a:rPr>
              <a:t>Forward </a:t>
            </a:r>
            <a:r>
              <a:rPr sz="1600" spc="-375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Roboto Lt"/>
              </a:rPr>
              <a:t>di</a:t>
            </a:r>
            <a:r>
              <a:rPr sz="1600" spc="-20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1600" dirty="0">
                <a:latin typeface="Times New Roman" panose="02020603050405020304" pitchFamily="18" charset="0"/>
                <a:cs typeface="Roboto Lt"/>
              </a:rPr>
              <a:t>ect</a:t>
            </a:r>
            <a:r>
              <a:rPr sz="1600" spc="-10" dirty="0">
                <a:latin typeface="Times New Roman" panose="02020603050405020304" pitchFamily="18" charset="0"/>
                <a:cs typeface="Roboto Lt"/>
              </a:rPr>
              <a:t>ion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7761" y="3529062"/>
            <a:ext cx="5835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 panose="02020603050405020304" pitchFamily="18" charset="0"/>
                <a:cs typeface="Roboto Lt"/>
              </a:rPr>
              <a:t>Inputs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63"/>
              <p:cNvSpPr txBox="1"/>
              <p:nvPr/>
            </p:nvSpPr>
            <p:spPr>
              <a:xfrm>
                <a:off x="1225937" y="3932093"/>
                <a:ext cx="619748" cy="316112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950" i="1" spc="5" dirty="0" smtClean="0">
                          <a:latin typeface="Cambria Math" panose="02040503050406030204" pitchFamily="18" charset="0"/>
                          <a:cs typeface="Times New Roman"/>
                        </a:rPr>
                        <m:t>𝑡</m:t>
                      </m:r>
                      <m:r>
                        <a:rPr lang="zh-CN" altLang="en-US" sz="1950" i="1" spc="-50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zh-CN" altLang="en-US" sz="1950" i="1" spc="-200" dirty="0">
                          <a:latin typeface="Cambria Math" panose="02040503050406030204" pitchFamily="18" charset="0"/>
                          <a:cs typeface="Lucida Sans Unicode"/>
                        </a:rPr>
                        <m:t>−</m:t>
                      </m:r>
                      <m:r>
                        <a:rPr lang="zh-CN" altLang="en-US" sz="1950" i="1" spc="-180" dirty="0">
                          <a:latin typeface="Cambria Math" panose="02040503050406030204" pitchFamily="18" charset="0"/>
                          <a:cs typeface="Lucida Sans Unicode"/>
                        </a:rPr>
                        <m:t> </m:t>
                      </m:r>
                      <m:r>
                        <a:rPr lang="en-US" altLang="zh-CN" sz="1950" i="1" spc="-95" dirty="0">
                          <a:latin typeface="Cambria Math" panose="02040503050406030204" pitchFamily="18" charset="0"/>
                          <a:cs typeface="Cambria"/>
                        </a:rPr>
                        <m:t>1</m:t>
                      </m:r>
                    </m:oMath>
                  </m:oMathPara>
                </a14:m>
                <a:endParaRPr sz="195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63" name="object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37" y="3932093"/>
                <a:ext cx="619748" cy="316112"/>
              </a:xfrm>
              <a:prstGeom prst="rect">
                <a:avLst/>
              </a:prstGeom>
              <a:blipFill>
                <a:blip r:embed="rId2"/>
                <a:stretch>
                  <a:fillRect l="-10784" r="-10784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bject 64"/>
              <p:cNvSpPr txBox="1"/>
              <p:nvPr/>
            </p:nvSpPr>
            <p:spPr>
              <a:xfrm>
                <a:off x="3203982" y="3936254"/>
                <a:ext cx="838086" cy="32639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950" i="1" spc="5" dirty="0" smtClean="0">
                          <a:latin typeface="Cambria Math" panose="02040503050406030204" pitchFamily="18" charset="0"/>
                          <a:cs typeface="Times New Roman"/>
                        </a:rPr>
                        <m:t>𝑡</m:t>
                      </m:r>
                      <m:r>
                        <a:rPr lang="zh-CN" altLang="en-US" sz="1950" i="1" spc="-95" dirty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en-US" altLang="zh-CN" sz="1950" i="1" spc="270" dirty="0">
                          <a:latin typeface="Cambria Math" panose="02040503050406030204" pitchFamily="18" charset="0"/>
                          <a:cs typeface="Cambria"/>
                        </a:rPr>
                        <m:t>+</m:t>
                      </m:r>
                      <m:r>
                        <a:rPr lang="zh-CN" altLang="en-US" sz="1950" i="1" spc="-35" dirty="0">
                          <a:latin typeface="Cambria Math" panose="02040503050406030204" pitchFamily="18" charset="0"/>
                          <a:cs typeface="Cambria"/>
                        </a:rPr>
                        <m:t> </m:t>
                      </m:r>
                      <m:r>
                        <a:rPr lang="en-US" altLang="zh-CN" sz="1950" i="1" spc="-95" dirty="0">
                          <a:latin typeface="Cambria Math" panose="02040503050406030204" pitchFamily="18" charset="0"/>
                          <a:cs typeface="Cambria"/>
                        </a:rPr>
                        <m:t>1</m:t>
                      </m:r>
                    </m:oMath>
                  </m:oMathPara>
                </a14:m>
                <a:endParaRPr sz="195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64" name="object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982" y="3936254"/>
                <a:ext cx="838086" cy="3263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bject 65"/>
          <p:cNvSpPr txBox="1"/>
          <p:nvPr/>
        </p:nvSpPr>
        <p:spPr>
          <a:xfrm>
            <a:off x="5746914" y="887056"/>
            <a:ext cx="1783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 panose="02020603050405020304" pitchFamily="18" charset="0"/>
                <a:cs typeface="Roboto Lt"/>
              </a:rPr>
              <a:t>Deep</a:t>
            </a:r>
            <a:r>
              <a:rPr sz="2400" spc="-85" dirty="0">
                <a:latin typeface="Times New Roman" panose="02020603050405020304" pitchFamily="18" charset="0"/>
                <a:cs typeface="Roboto Lt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Roboto Lt"/>
              </a:rPr>
              <a:t>RNN</a:t>
            </a:r>
            <a:endParaRPr sz="2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82449" y="3154413"/>
            <a:ext cx="643255" cy="399415"/>
          </a:xfrm>
          <a:custGeom>
            <a:avLst/>
            <a:gdLst/>
            <a:ahLst/>
            <a:cxnLst/>
            <a:rect l="l" t="t" r="r" b="b"/>
            <a:pathLst>
              <a:path w="643254" h="399414">
                <a:moveTo>
                  <a:pt x="147421" y="0"/>
                </a:moveTo>
                <a:lnTo>
                  <a:pt x="495490" y="0"/>
                </a:lnTo>
                <a:lnTo>
                  <a:pt x="524824" y="112"/>
                </a:lnTo>
                <a:lnTo>
                  <a:pt x="567270" y="3048"/>
                </a:lnTo>
                <a:lnTo>
                  <a:pt x="614786" y="28113"/>
                </a:lnTo>
                <a:lnTo>
                  <a:pt x="635673" y="60896"/>
                </a:lnTo>
                <a:lnTo>
                  <a:pt x="642786" y="118082"/>
                </a:lnTo>
                <a:lnTo>
                  <a:pt x="642899" y="147421"/>
                </a:lnTo>
                <a:lnTo>
                  <a:pt x="642899" y="251955"/>
                </a:lnTo>
                <a:lnTo>
                  <a:pt x="641996" y="304946"/>
                </a:lnTo>
                <a:lnTo>
                  <a:pt x="626963" y="356099"/>
                </a:lnTo>
                <a:lnTo>
                  <a:pt x="599634" y="383428"/>
                </a:lnTo>
                <a:lnTo>
                  <a:pt x="548481" y="398460"/>
                </a:lnTo>
                <a:lnTo>
                  <a:pt x="495490" y="399364"/>
                </a:lnTo>
                <a:lnTo>
                  <a:pt x="147421" y="399364"/>
                </a:lnTo>
                <a:lnTo>
                  <a:pt x="94424" y="398460"/>
                </a:lnTo>
                <a:lnTo>
                  <a:pt x="43264" y="383428"/>
                </a:lnTo>
                <a:lnTo>
                  <a:pt x="15935" y="356099"/>
                </a:lnTo>
                <a:lnTo>
                  <a:pt x="903" y="304946"/>
                </a:lnTo>
                <a:lnTo>
                  <a:pt x="0" y="251955"/>
                </a:lnTo>
                <a:lnTo>
                  <a:pt x="0" y="147421"/>
                </a:lnTo>
                <a:lnTo>
                  <a:pt x="903" y="94424"/>
                </a:lnTo>
                <a:lnTo>
                  <a:pt x="15935" y="43264"/>
                </a:lnTo>
                <a:lnTo>
                  <a:pt x="43264" y="15935"/>
                </a:lnTo>
                <a:lnTo>
                  <a:pt x="94424" y="903"/>
                </a:lnTo>
                <a:lnTo>
                  <a:pt x="147421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181127" y="3211487"/>
            <a:ext cx="643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6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082449" y="2530665"/>
            <a:ext cx="643255" cy="399415"/>
          </a:xfrm>
          <a:custGeom>
            <a:avLst/>
            <a:gdLst/>
            <a:ahLst/>
            <a:cxnLst/>
            <a:rect l="l" t="t" r="r" b="b"/>
            <a:pathLst>
              <a:path w="643254" h="399414">
                <a:moveTo>
                  <a:pt x="147421" y="0"/>
                </a:moveTo>
                <a:lnTo>
                  <a:pt x="495490" y="0"/>
                </a:lnTo>
                <a:lnTo>
                  <a:pt x="524824" y="112"/>
                </a:lnTo>
                <a:lnTo>
                  <a:pt x="567270" y="3048"/>
                </a:lnTo>
                <a:lnTo>
                  <a:pt x="614786" y="28108"/>
                </a:lnTo>
                <a:lnTo>
                  <a:pt x="635673" y="60896"/>
                </a:lnTo>
                <a:lnTo>
                  <a:pt x="642786" y="118082"/>
                </a:lnTo>
                <a:lnTo>
                  <a:pt x="642899" y="147421"/>
                </a:lnTo>
                <a:lnTo>
                  <a:pt x="642899" y="251955"/>
                </a:lnTo>
                <a:lnTo>
                  <a:pt x="641996" y="304946"/>
                </a:lnTo>
                <a:lnTo>
                  <a:pt x="626963" y="356099"/>
                </a:lnTo>
                <a:lnTo>
                  <a:pt x="599634" y="383428"/>
                </a:lnTo>
                <a:lnTo>
                  <a:pt x="548481" y="398460"/>
                </a:lnTo>
                <a:lnTo>
                  <a:pt x="495490" y="399364"/>
                </a:lnTo>
                <a:lnTo>
                  <a:pt x="147421" y="399364"/>
                </a:lnTo>
                <a:lnTo>
                  <a:pt x="94424" y="398460"/>
                </a:lnTo>
                <a:lnTo>
                  <a:pt x="43264" y="383428"/>
                </a:lnTo>
                <a:lnTo>
                  <a:pt x="15935" y="356099"/>
                </a:lnTo>
                <a:lnTo>
                  <a:pt x="903" y="304946"/>
                </a:lnTo>
                <a:lnTo>
                  <a:pt x="0" y="251955"/>
                </a:lnTo>
                <a:lnTo>
                  <a:pt x="0" y="147421"/>
                </a:lnTo>
                <a:lnTo>
                  <a:pt x="903" y="94424"/>
                </a:lnTo>
                <a:lnTo>
                  <a:pt x="15935" y="43262"/>
                </a:lnTo>
                <a:lnTo>
                  <a:pt x="43264" y="15930"/>
                </a:lnTo>
                <a:lnTo>
                  <a:pt x="94424" y="903"/>
                </a:lnTo>
                <a:lnTo>
                  <a:pt x="147421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181128" y="2587739"/>
            <a:ext cx="5445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6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6069749" y="1893328"/>
            <a:ext cx="668655" cy="424815"/>
            <a:chOff x="6069749" y="1893328"/>
            <a:chExt cx="668655" cy="424815"/>
          </a:xfrm>
        </p:grpSpPr>
        <p:sp>
          <p:nvSpPr>
            <p:cNvPr id="73" name="object 73"/>
            <p:cNvSpPr/>
            <p:nvPr/>
          </p:nvSpPr>
          <p:spPr>
            <a:xfrm>
              <a:off x="6082562" y="1906028"/>
              <a:ext cx="643255" cy="399415"/>
            </a:xfrm>
            <a:custGeom>
              <a:avLst/>
              <a:gdLst/>
              <a:ahLst/>
              <a:cxnLst/>
              <a:rect l="l" t="t" r="r" b="b"/>
              <a:pathLst>
                <a:path w="643254" h="399414">
                  <a:moveTo>
                    <a:pt x="495377" y="0"/>
                  </a:moveTo>
                  <a:lnTo>
                    <a:pt x="147308" y="0"/>
                  </a:lnTo>
                  <a:lnTo>
                    <a:pt x="117969" y="112"/>
                  </a:lnTo>
                  <a:lnTo>
                    <a:pt x="94311" y="903"/>
                  </a:lnTo>
                  <a:lnTo>
                    <a:pt x="43151" y="15935"/>
                  </a:lnTo>
                  <a:lnTo>
                    <a:pt x="15822" y="43270"/>
                  </a:lnTo>
                  <a:lnTo>
                    <a:pt x="790" y="94430"/>
                  </a:lnTo>
                  <a:lnTo>
                    <a:pt x="0" y="118087"/>
                  </a:lnTo>
                  <a:lnTo>
                    <a:pt x="0" y="281289"/>
                  </a:lnTo>
                  <a:lnTo>
                    <a:pt x="2935" y="323735"/>
                  </a:lnTo>
                  <a:lnTo>
                    <a:pt x="28000" y="371262"/>
                  </a:lnTo>
                  <a:lnTo>
                    <a:pt x="60783" y="392150"/>
                  </a:lnTo>
                  <a:lnTo>
                    <a:pt x="117969" y="399264"/>
                  </a:lnTo>
                  <a:lnTo>
                    <a:pt x="147308" y="399376"/>
                  </a:lnTo>
                  <a:lnTo>
                    <a:pt x="495377" y="399376"/>
                  </a:lnTo>
                  <a:lnTo>
                    <a:pt x="548368" y="398473"/>
                  </a:lnTo>
                  <a:lnTo>
                    <a:pt x="599521" y="383441"/>
                  </a:lnTo>
                  <a:lnTo>
                    <a:pt x="626850" y="356106"/>
                  </a:lnTo>
                  <a:lnTo>
                    <a:pt x="641883" y="304946"/>
                  </a:lnTo>
                  <a:lnTo>
                    <a:pt x="642673" y="281289"/>
                  </a:lnTo>
                  <a:lnTo>
                    <a:pt x="642673" y="118087"/>
                  </a:lnTo>
                  <a:lnTo>
                    <a:pt x="639737" y="75641"/>
                  </a:lnTo>
                  <a:lnTo>
                    <a:pt x="614673" y="28114"/>
                  </a:lnTo>
                  <a:lnTo>
                    <a:pt x="581890" y="7226"/>
                  </a:lnTo>
                  <a:lnTo>
                    <a:pt x="524711" y="112"/>
                  </a:lnTo>
                  <a:lnTo>
                    <a:pt x="495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082449" y="1906028"/>
              <a:ext cx="643255" cy="399415"/>
            </a:xfrm>
            <a:custGeom>
              <a:avLst/>
              <a:gdLst/>
              <a:ahLst/>
              <a:cxnLst/>
              <a:rect l="l" t="t" r="r" b="b"/>
              <a:pathLst>
                <a:path w="643254" h="399414">
                  <a:moveTo>
                    <a:pt x="147421" y="0"/>
                  </a:moveTo>
                  <a:lnTo>
                    <a:pt x="495490" y="0"/>
                  </a:lnTo>
                  <a:lnTo>
                    <a:pt x="524824" y="112"/>
                  </a:lnTo>
                  <a:lnTo>
                    <a:pt x="567270" y="3048"/>
                  </a:lnTo>
                  <a:lnTo>
                    <a:pt x="614786" y="28114"/>
                  </a:lnTo>
                  <a:lnTo>
                    <a:pt x="635673" y="60909"/>
                  </a:lnTo>
                  <a:lnTo>
                    <a:pt x="642786" y="118087"/>
                  </a:lnTo>
                  <a:lnTo>
                    <a:pt x="642899" y="147421"/>
                  </a:lnTo>
                  <a:lnTo>
                    <a:pt x="642899" y="251955"/>
                  </a:lnTo>
                  <a:lnTo>
                    <a:pt x="641996" y="304946"/>
                  </a:lnTo>
                  <a:lnTo>
                    <a:pt x="626963" y="356101"/>
                  </a:lnTo>
                  <a:lnTo>
                    <a:pt x="599634" y="383439"/>
                  </a:lnTo>
                  <a:lnTo>
                    <a:pt x="548481" y="398473"/>
                  </a:lnTo>
                  <a:lnTo>
                    <a:pt x="495490" y="399376"/>
                  </a:lnTo>
                  <a:lnTo>
                    <a:pt x="147421" y="399376"/>
                  </a:lnTo>
                  <a:lnTo>
                    <a:pt x="94424" y="398473"/>
                  </a:lnTo>
                  <a:lnTo>
                    <a:pt x="43264" y="383439"/>
                  </a:lnTo>
                  <a:lnTo>
                    <a:pt x="15935" y="356101"/>
                  </a:lnTo>
                  <a:lnTo>
                    <a:pt x="903" y="304946"/>
                  </a:lnTo>
                  <a:lnTo>
                    <a:pt x="0" y="251955"/>
                  </a:lnTo>
                  <a:lnTo>
                    <a:pt x="0" y="147421"/>
                  </a:lnTo>
                  <a:lnTo>
                    <a:pt x="903" y="94430"/>
                  </a:lnTo>
                  <a:lnTo>
                    <a:pt x="15935" y="43270"/>
                  </a:lnTo>
                  <a:lnTo>
                    <a:pt x="43264" y="15935"/>
                  </a:lnTo>
                  <a:lnTo>
                    <a:pt x="94424" y="903"/>
                  </a:lnTo>
                  <a:lnTo>
                    <a:pt x="14742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6181128" y="1963102"/>
            <a:ext cx="54457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6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</a:t>
            </a:r>
            <a:endParaRPr sz="16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327051" y="1700821"/>
            <a:ext cx="161290" cy="2082800"/>
            <a:chOff x="6327051" y="1700821"/>
            <a:chExt cx="161290" cy="2082800"/>
          </a:xfrm>
        </p:grpSpPr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0238" y="2945155"/>
              <a:ext cx="147320" cy="19655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0238" y="2320531"/>
              <a:ext cx="147320" cy="19743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400571" y="1802409"/>
              <a:ext cx="1270" cy="91440"/>
            </a:xfrm>
            <a:custGeom>
              <a:avLst/>
              <a:gdLst/>
              <a:ahLst/>
              <a:cxnLst/>
              <a:rect l="l" t="t" r="r" b="b"/>
              <a:pathLst>
                <a:path w="1270" h="91439">
                  <a:moveTo>
                    <a:pt x="1003" y="90919"/>
                  </a:moveTo>
                  <a:lnTo>
                    <a:pt x="139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339751" y="1713521"/>
              <a:ext cx="121920" cy="102870"/>
            </a:xfrm>
            <a:custGeom>
              <a:avLst/>
              <a:gdLst/>
              <a:ahLst/>
              <a:cxnLst/>
              <a:rect l="l" t="t" r="r" b="b"/>
              <a:pathLst>
                <a:path w="121920" h="102869">
                  <a:moveTo>
                    <a:pt x="121920" y="100926"/>
                  </a:moveTo>
                  <a:lnTo>
                    <a:pt x="59842" y="0"/>
                  </a:lnTo>
                  <a:lnTo>
                    <a:pt x="0" y="10226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99593" y="1713521"/>
              <a:ext cx="1270" cy="101600"/>
            </a:xfrm>
            <a:custGeom>
              <a:avLst/>
              <a:gdLst/>
              <a:ahLst/>
              <a:cxnLst/>
              <a:rect l="l" t="t" r="r" b="b"/>
              <a:pathLst>
                <a:path w="1270" h="101600">
                  <a:moveTo>
                    <a:pt x="558" y="-12700"/>
                  </a:moveTo>
                  <a:lnTo>
                    <a:pt x="558" y="114287"/>
                  </a:lnTo>
                </a:path>
              </a:pathLst>
            </a:custGeom>
            <a:ln w="26517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13931" y="3670452"/>
              <a:ext cx="3810" cy="100965"/>
            </a:xfrm>
            <a:custGeom>
              <a:avLst/>
              <a:gdLst/>
              <a:ahLst/>
              <a:cxnLst/>
              <a:rect l="l" t="t" r="r" b="b"/>
              <a:pathLst>
                <a:path w="3810" h="100964">
                  <a:moveTo>
                    <a:pt x="3187" y="100406"/>
                  </a:moveTo>
                  <a:lnTo>
                    <a:pt x="406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353416" y="3581603"/>
              <a:ext cx="121920" cy="103505"/>
            </a:xfrm>
            <a:custGeom>
              <a:avLst/>
              <a:gdLst/>
              <a:ahLst/>
              <a:cxnLst/>
              <a:rect l="l" t="t" r="r" b="b"/>
              <a:pathLst>
                <a:path w="121920" h="103504">
                  <a:moveTo>
                    <a:pt x="121856" y="99618"/>
                  </a:moveTo>
                  <a:lnTo>
                    <a:pt x="57708" y="0"/>
                  </a:lnTo>
                  <a:lnTo>
                    <a:pt x="0" y="10347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11125" y="3581603"/>
              <a:ext cx="3810" cy="101600"/>
            </a:xfrm>
            <a:custGeom>
              <a:avLst/>
              <a:gdLst/>
              <a:ahLst/>
              <a:cxnLst/>
              <a:rect l="l" t="t" r="r" b="b"/>
              <a:pathLst>
                <a:path w="3810" h="101600">
                  <a:moveTo>
                    <a:pt x="1606" y="-12700"/>
                  </a:moveTo>
                  <a:lnTo>
                    <a:pt x="1606" y="114249"/>
                  </a:lnTo>
                </a:path>
              </a:pathLst>
            </a:custGeom>
            <a:ln w="28613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3981335" y="1708264"/>
            <a:ext cx="1447800" cy="1221740"/>
            <a:chOff x="3981335" y="1708264"/>
            <a:chExt cx="1447800" cy="1221740"/>
          </a:xfrm>
        </p:grpSpPr>
        <p:sp>
          <p:nvSpPr>
            <p:cNvPr id="86" name="object 86"/>
            <p:cNvSpPr/>
            <p:nvPr/>
          </p:nvSpPr>
          <p:spPr>
            <a:xfrm>
              <a:off x="3994035" y="1720964"/>
              <a:ext cx="1422400" cy="1196340"/>
            </a:xfrm>
            <a:custGeom>
              <a:avLst/>
              <a:gdLst/>
              <a:ahLst/>
              <a:cxnLst/>
              <a:rect l="l" t="t" r="r" b="b"/>
              <a:pathLst>
                <a:path w="1422400" h="1196339">
                  <a:moveTo>
                    <a:pt x="1362468" y="0"/>
                  </a:moveTo>
                  <a:lnTo>
                    <a:pt x="299250" y="0"/>
                  </a:lnTo>
                  <a:lnTo>
                    <a:pt x="275948" y="4720"/>
                  </a:lnTo>
                  <a:lnTo>
                    <a:pt x="256890" y="17583"/>
                  </a:lnTo>
                  <a:lnTo>
                    <a:pt x="244027" y="36636"/>
                  </a:lnTo>
                  <a:lnTo>
                    <a:pt x="239306" y="59931"/>
                  </a:lnTo>
                  <a:lnTo>
                    <a:pt x="239306" y="478637"/>
                  </a:lnTo>
                  <a:lnTo>
                    <a:pt x="0" y="598093"/>
                  </a:lnTo>
                  <a:lnTo>
                    <a:pt x="239306" y="717550"/>
                  </a:lnTo>
                  <a:lnTo>
                    <a:pt x="239306" y="1136256"/>
                  </a:lnTo>
                  <a:lnTo>
                    <a:pt x="244027" y="1159489"/>
                  </a:lnTo>
                  <a:lnTo>
                    <a:pt x="256890" y="1178407"/>
                  </a:lnTo>
                  <a:lnTo>
                    <a:pt x="275948" y="1191134"/>
                  </a:lnTo>
                  <a:lnTo>
                    <a:pt x="299250" y="1195793"/>
                  </a:lnTo>
                  <a:lnTo>
                    <a:pt x="1362468" y="1195793"/>
                  </a:lnTo>
                  <a:lnTo>
                    <a:pt x="1385763" y="1191134"/>
                  </a:lnTo>
                  <a:lnTo>
                    <a:pt x="1404816" y="1178407"/>
                  </a:lnTo>
                  <a:lnTo>
                    <a:pt x="1417679" y="1159489"/>
                  </a:lnTo>
                  <a:lnTo>
                    <a:pt x="1422400" y="1136256"/>
                  </a:lnTo>
                  <a:lnTo>
                    <a:pt x="1422400" y="59931"/>
                  </a:lnTo>
                  <a:lnTo>
                    <a:pt x="1417679" y="36636"/>
                  </a:lnTo>
                  <a:lnTo>
                    <a:pt x="1404816" y="17583"/>
                  </a:lnTo>
                  <a:lnTo>
                    <a:pt x="1385763" y="4720"/>
                  </a:lnTo>
                  <a:lnTo>
                    <a:pt x="1362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994035" y="1720964"/>
              <a:ext cx="1422400" cy="1196340"/>
            </a:xfrm>
            <a:custGeom>
              <a:avLst/>
              <a:gdLst/>
              <a:ahLst/>
              <a:cxnLst/>
              <a:rect l="l" t="t" r="r" b="b"/>
              <a:pathLst>
                <a:path w="1422400" h="1196339">
                  <a:moveTo>
                    <a:pt x="299237" y="0"/>
                  </a:moveTo>
                  <a:lnTo>
                    <a:pt x="275942" y="4720"/>
                  </a:lnTo>
                  <a:lnTo>
                    <a:pt x="256889" y="17583"/>
                  </a:lnTo>
                  <a:lnTo>
                    <a:pt x="244026" y="36636"/>
                  </a:lnTo>
                  <a:lnTo>
                    <a:pt x="239306" y="59931"/>
                  </a:lnTo>
                  <a:lnTo>
                    <a:pt x="239306" y="478637"/>
                  </a:lnTo>
                  <a:lnTo>
                    <a:pt x="0" y="598093"/>
                  </a:lnTo>
                  <a:lnTo>
                    <a:pt x="239306" y="717550"/>
                  </a:lnTo>
                  <a:lnTo>
                    <a:pt x="239306" y="1136256"/>
                  </a:lnTo>
                  <a:lnTo>
                    <a:pt x="244026" y="1159494"/>
                  </a:lnTo>
                  <a:lnTo>
                    <a:pt x="256889" y="1178412"/>
                  </a:lnTo>
                  <a:lnTo>
                    <a:pt x="275942" y="1191136"/>
                  </a:lnTo>
                  <a:lnTo>
                    <a:pt x="299237" y="1195793"/>
                  </a:lnTo>
                  <a:lnTo>
                    <a:pt x="1362468" y="1195793"/>
                  </a:lnTo>
                  <a:lnTo>
                    <a:pt x="1385763" y="1191134"/>
                  </a:lnTo>
                  <a:lnTo>
                    <a:pt x="1404816" y="1178407"/>
                  </a:lnTo>
                  <a:lnTo>
                    <a:pt x="1417679" y="1159489"/>
                  </a:lnTo>
                  <a:lnTo>
                    <a:pt x="1422400" y="1136256"/>
                  </a:lnTo>
                  <a:lnTo>
                    <a:pt x="1422400" y="59931"/>
                  </a:lnTo>
                  <a:lnTo>
                    <a:pt x="1417679" y="36636"/>
                  </a:lnTo>
                  <a:lnTo>
                    <a:pt x="1404816" y="17583"/>
                  </a:lnTo>
                  <a:lnTo>
                    <a:pt x="1385763" y="4720"/>
                  </a:lnTo>
                  <a:lnTo>
                    <a:pt x="1362468" y="0"/>
                  </a:lnTo>
                  <a:lnTo>
                    <a:pt x="299237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279982" y="1889632"/>
            <a:ext cx="1235019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89230">
              <a:lnSpc>
                <a:spcPts val="2100"/>
              </a:lnSpc>
              <a:spcBef>
                <a:spcPts val="219"/>
              </a:spcBef>
            </a:pP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Simple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RNN,</a:t>
            </a:r>
            <a:r>
              <a:rPr sz="1800" spc="-8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GRU,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  <a:p>
            <a:pPr marL="119380">
              <a:lnSpc>
                <a:spcPts val="2039"/>
              </a:lnSpc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or</a:t>
            </a:r>
            <a:r>
              <a:rPr sz="1800" spc="-4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LSTM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223673" y="2257742"/>
            <a:ext cx="124396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6035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Can be 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bi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di</a:t>
            </a:r>
            <a:r>
              <a:rPr sz="1800" spc="-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ection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al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bject 64">
                <a:extLst>
                  <a:ext uri="{FF2B5EF4-FFF2-40B4-BE49-F238E27FC236}">
                    <a16:creationId xmlns:a16="http://schemas.microsoft.com/office/drawing/2014/main" id="{6646E941-0548-4F02-AAB2-B391FB5050DC}"/>
                  </a:ext>
                </a:extLst>
              </p:cNvPr>
              <p:cNvSpPr txBox="1"/>
              <p:nvPr/>
            </p:nvSpPr>
            <p:spPr>
              <a:xfrm>
                <a:off x="6341493" y="3898012"/>
                <a:ext cx="267685" cy="32639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14:m>
                  <m:oMath xmlns:m="http://schemas.openxmlformats.org/officeDocument/2006/math">
                    <m:r>
                      <a:rPr lang="zh-CN" altLang="en-US" sz="1950" i="1" spc="5" dirty="0" smtClean="0"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</m:oMath>
                </a14:m>
                <a:r>
                  <a:rPr sz="1950" i="1" spc="-95" dirty="0">
                    <a:latin typeface="Times New Roman"/>
                    <a:cs typeface="Times New Roman"/>
                  </a:rPr>
                  <a:t> </a:t>
                </a:r>
                <a:endParaRPr sz="195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91" name="object 64">
                <a:extLst>
                  <a:ext uri="{FF2B5EF4-FFF2-40B4-BE49-F238E27FC236}">
                    <a16:creationId xmlns:a16="http://schemas.microsoft.com/office/drawing/2014/main" id="{6646E941-0548-4F02-AAB2-B391FB50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493" y="3898012"/>
                <a:ext cx="267685" cy="326390"/>
              </a:xfrm>
              <a:prstGeom prst="rect">
                <a:avLst/>
              </a:prstGeom>
              <a:blipFill>
                <a:blip r:embed="rId6"/>
                <a:stretch>
                  <a:fillRect l="-25000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bject 64">
                <a:extLst>
                  <a:ext uri="{FF2B5EF4-FFF2-40B4-BE49-F238E27FC236}">
                    <a16:creationId xmlns:a16="http://schemas.microsoft.com/office/drawing/2014/main" id="{047324C9-B23D-4B56-86DC-F5D6AE8B99EF}"/>
                  </a:ext>
                </a:extLst>
              </p:cNvPr>
              <p:cNvSpPr txBox="1"/>
              <p:nvPr/>
            </p:nvSpPr>
            <p:spPr>
              <a:xfrm>
                <a:off x="2506271" y="3921815"/>
                <a:ext cx="267685" cy="32639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14:m>
                  <m:oMath xmlns:m="http://schemas.openxmlformats.org/officeDocument/2006/math">
                    <m:r>
                      <a:rPr lang="zh-CN" altLang="en-US" sz="1950" i="1" spc="5" dirty="0" smtClean="0"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</m:oMath>
                </a14:m>
                <a:r>
                  <a:rPr sz="1950" i="1" spc="-95" dirty="0">
                    <a:latin typeface="Times New Roman"/>
                    <a:cs typeface="Times New Roman"/>
                  </a:rPr>
                  <a:t> </a:t>
                </a:r>
                <a:endParaRPr sz="1950" dirty="0">
                  <a:latin typeface="Cambria"/>
                  <a:cs typeface="Cambria"/>
                </a:endParaRPr>
              </a:p>
            </p:txBody>
          </p:sp>
        </mc:Choice>
        <mc:Fallback xmlns="">
          <p:sp>
            <p:nvSpPr>
              <p:cNvPr id="92" name="object 64">
                <a:extLst>
                  <a:ext uri="{FF2B5EF4-FFF2-40B4-BE49-F238E27FC236}">
                    <a16:creationId xmlns:a16="http://schemas.microsoft.com/office/drawing/2014/main" id="{047324C9-B23D-4B56-86DC-F5D6AE8B9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71" y="3921815"/>
                <a:ext cx="267685" cy="326390"/>
              </a:xfrm>
              <a:prstGeom prst="rect">
                <a:avLst/>
              </a:prstGeom>
              <a:blipFill>
                <a:blip r:embed="rId7"/>
                <a:stretch>
                  <a:fillRect l="-25000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B89D8F83-3BAB-4FBC-907F-75EC655CE37C}"/>
                  </a:ext>
                </a:extLst>
              </p:cNvPr>
              <p:cNvSpPr txBox="1"/>
              <p:nvPr/>
            </p:nvSpPr>
            <p:spPr>
              <a:xfrm>
                <a:off x="2370406" y="1519475"/>
                <a:ext cx="4528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B89D8F83-3BAB-4FBC-907F-75EC655CE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406" y="1519475"/>
                <a:ext cx="45283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4BA09BF3-BB1C-4D09-A047-F0697129717C}"/>
                  </a:ext>
                </a:extLst>
              </p:cNvPr>
              <p:cNvSpPr txBox="1"/>
              <p:nvPr/>
            </p:nvSpPr>
            <p:spPr>
              <a:xfrm>
                <a:off x="2366399" y="3409460"/>
                <a:ext cx="4528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4BA09BF3-BB1C-4D09-A047-F06971297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399" y="3409460"/>
                <a:ext cx="45283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8EE13085-DEC2-45FD-A85B-162A8513B1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47</a:t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0516" y="1877212"/>
            <a:ext cx="1849120" cy="553720"/>
          </a:xfrm>
          <a:custGeom>
            <a:avLst/>
            <a:gdLst/>
            <a:ahLst/>
            <a:cxnLst/>
            <a:rect l="l" t="t" r="r" b="b"/>
            <a:pathLst>
              <a:path w="1849120" h="553719">
                <a:moveTo>
                  <a:pt x="338543" y="0"/>
                </a:moveTo>
                <a:lnTo>
                  <a:pt x="1510068" y="0"/>
                </a:lnTo>
                <a:lnTo>
                  <a:pt x="1576381" y="232"/>
                </a:lnTo>
                <a:lnTo>
                  <a:pt x="1629860" y="1860"/>
                </a:lnTo>
                <a:lnTo>
                  <a:pt x="1672338" y="6279"/>
                </a:lnTo>
                <a:lnTo>
                  <a:pt x="1747725" y="35666"/>
                </a:lnTo>
                <a:lnTo>
                  <a:pt x="1783884" y="64725"/>
                </a:lnTo>
                <a:lnTo>
                  <a:pt x="1812945" y="100880"/>
                </a:lnTo>
                <a:lnTo>
                  <a:pt x="1833727" y="142951"/>
                </a:lnTo>
                <a:lnTo>
                  <a:pt x="1845544" y="202423"/>
                </a:lnTo>
                <a:lnTo>
                  <a:pt x="1848599" y="276707"/>
                </a:lnTo>
                <a:lnTo>
                  <a:pt x="1847918" y="313096"/>
                </a:lnTo>
                <a:lnTo>
                  <a:pt x="1840980" y="385178"/>
                </a:lnTo>
                <a:lnTo>
                  <a:pt x="1812945" y="452527"/>
                </a:lnTo>
                <a:lnTo>
                  <a:pt x="1783884" y="488681"/>
                </a:lnTo>
                <a:lnTo>
                  <a:pt x="1747725" y="517737"/>
                </a:lnTo>
                <a:lnTo>
                  <a:pt x="1705648" y="538518"/>
                </a:lnTo>
                <a:lnTo>
                  <a:pt x="1629860" y="551541"/>
                </a:lnTo>
                <a:lnTo>
                  <a:pt x="1576381" y="553169"/>
                </a:lnTo>
                <a:lnTo>
                  <a:pt x="1510068" y="553402"/>
                </a:lnTo>
                <a:lnTo>
                  <a:pt x="338543" y="553402"/>
                </a:lnTo>
                <a:lnTo>
                  <a:pt x="272222" y="553169"/>
                </a:lnTo>
                <a:lnTo>
                  <a:pt x="218740" y="551541"/>
                </a:lnTo>
                <a:lnTo>
                  <a:pt x="176261" y="547123"/>
                </a:lnTo>
                <a:lnTo>
                  <a:pt x="100875" y="517737"/>
                </a:lnTo>
                <a:lnTo>
                  <a:pt x="64720" y="488681"/>
                </a:lnTo>
                <a:lnTo>
                  <a:pt x="35664" y="452527"/>
                </a:lnTo>
                <a:lnTo>
                  <a:pt x="14884" y="410451"/>
                </a:lnTo>
                <a:lnTo>
                  <a:pt x="3055" y="350989"/>
                </a:lnTo>
                <a:lnTo>
                  <a:pt x="0" y="276707"/>
                </a:lnTo>
                <a:lnTo>
                  <a:pt x="680" y="240318"/>
                </a:lnTo>
                <a:lnTo>
                  <a:pt x="7624" y="168231"/>
                </a:lnTo>
                <a:lnTo>
                  <a:pt x="35664" y="100880"/>
                </a:lnTo>
                <a:lnTo>
                  <a:pt x="64720" y="64725"/>
                </a:lnTo>
                <a:lnTo>
                  <a:pt x="100875" y="35666"/>
                </a:lnTo>
                <a:lnTo>
                  <a:pt x="142951" y="14884"/>
                </a:lnTo>
                <a:lnTo>
                  <a:pt x="218740" y="1860"/>
                </a:lnTo>
                <a:lnTo>
                  <a:pt x="272222" y="232"/>
                </a:lnTo>
                <a:lnTo>
                  <a:pt x="338543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2747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50" dirty="0"/>
              <a:t> </a:t>
            </a:r>
            <a:r>
              <a:rPr spc="-20" dirty="0"/>
              <a:t>Selections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06279" y="1994598"/>
            <a:ext cx="137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Text</a:t>
            </a:r>
            <a:r>
              <a:rPr sz="1800" spc="-4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/</a:t>
            </a:r>
            <a:r>
              <a:rPr sz="18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speech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2370" y="3266160"/>
            <a:ext cx="929640" cy="553720"/>
          </a:xfrm>
          <a:custGeom>
            <a:avLst/>
            <a:gdLst/>
            <a:ahLst/>
            <a:cxnLst/>
            <a:rect l="l" t="t" r="r" b="b"/>
            <a:pathLst>
              <a:path w="929640" h="553720">
                <a:moveTo>
                  <a:pt x="338531" y="0"/>
                </a:moveTo>
                <a:lnTo>
                  <a:pt x="591032" y="0"/>
                </a:lnTo>
                <a:lnTo>
                  <a:pt x="657348" y="232"/>
                </a:lnTo>
                <a:lnTo>
                  <a:pt x="710831" y="1860"/>
                </a:lnTo>
                <a:lnTo>
                  <a:pt x="753313" y="6279"/>
                </a:lnTo>
                <a:lnTo>
                  <a:pt x="828701" y="35659"/>
                </a:lnTo>
                <a:lnTo>
                  <a:pt x="864855" y="64716"/>
                </a:lnTo>
                <a:lnTo>
                  <a:pt x="893911" y="100873"/>
                </a:lnTo>
                <a:lnTo>
                  <a:pt x="914692" y="142951"/>
                </a:lnTo>
                <a:lnTo>
                  <a:pt x="926515" y="202412"/>
                </a:lnTo>
                <a:lnTo>
                  <a:pt x="929576" y="276694"/>
                </a:lnTo>
                <a:lnTo>
                  <a:pt x="928893" y="313083"/>
                </a:lnTo>
                <a:lnTo>
                  <a:pt x="921946" y="385165"/>
                </a:lnTo>
                <a:lnTo>
                  <a:pt x="893911" y="452516"/>
                </a:lnTo>
                <a:lnTo>
                  <a:pt x="864855" y="488675"/>
                </a:lnTo>
                <a:lnTo>
                  <a:pt x="828701" y="517735"/>
                </a:lnTo>
                <a:lnTo>
                  <a:pt x="786625" y="538518"/>
                </a:lnTo>
                <a:lnTo>
                  <a:pt x="710831" y="551530"/>
                </a:lnTo>
                <a:lnTo>
                  <a:pt x="657348" y="553157"/>
                </a:lnTo>
                <a:lnTo>
                  <a:pt x="591032" y="553389"/>
                </a:lnTo>
                <a:lnTo>
                  <a:pt x="338531" y="553389"/>
                </a:lnTo>
                <a:lnTo>
                  <a:pt x="272217" y="553157"/>
                </a:lnTo>
                <a:lnTo>
                  <a:pt x="218738" y="551530"/>
                </a:lnTo>
                <a:lnTo>
                  <a:pt x="176260" y="547115"/>
                </a:lnTo>
                <a:lnTo>
                  <a:pt x="100873" y="517735"/>
                </a:lnTo>
                <a:lnTo>
                  <a:pt x="64716" y="488675"/>
                </a:lnTo>
                <a:lnTo>
                  <a:pt x="35659" y="452516"/>
                </a:lnTo>
                <a:lnTo>
                  <a:pt x="14884" y="410438"/>
                </a:lnTo>
                <a:lnTo>
                  <a:pt x="3055" y="350977"/>
                </a:lnTo>
                <a:lnTo>
                  <a:pt x="0" y="276694"/>
                </a:lnTo>
                <a:lnTo>
                  <a:pt x="680" y="240306"/>
                </a:lnTo>
                <a:lnTo>
                  <a:pt x="7624" y="168224"/>
                </a:lnTo>
                <a:lnTo>
                  <a:pt x="35659" y="100873"/>
                </a:lnTo>
                <a:lnTo>
                  <a:pt x="64716" y="64716"/>
                </a:lnTo>
                <a:lnTo>
                  <a:pt x="100873" y="35659"/>
                </a:lnTo>
                <a:lnTo>
                  <a:pt x="142951" y="14884"/>
                </a:lnTo>
                <a:lnTo>
                  <a:pt x="218738" y="1860"/>
                </a:lnTo>
                <a:lnTo>
                  <a:pt x="272217" y="232"/>
                </a:lnTo>
                <a:lnTo>
                  <a:pt x="338531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90574" y="3380206"/>
            <a:ext cx="72477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99146" y="1864512"/>
            <a:ext cx="2825750" cy="1389380"/>
            <a:chOff x="1499146" y="1864512"/>
            <a:chExt cx="2825750" cy="1389380"/>
          </a:xfrm>
        </p:grpSpPr>
        <p:sp>
          <p:nvSpPr>
            <p:cNvPr id="8" name="object 8"/>
            <p:cNvSpPr/>
            <p:nvPr/>
          </p:nvSpPr>
          <p:spPr>
            <a:xfrm>
              <a:off x="4250601" y="2443162"/>
              <a:ext cx="31750" cy="706755"/>
            </a:xfrm>
            <a:custGeom>
              <a:avLst/>
              <a:gdLst/>
              <a:ahLst/>
              <a:cxnLst/>
              <a:rect l="l" t="t" r="r" b="b"/>
              <a:pathLst>
                <a:path w="31750" h="706755">
                  <a:moveTo>
                    <a:pt x="0" y="706259"/>
                  </a:moveTo>
                  <a:lnTo>
                    <a:pt x="571" y="693572"/>
                  </a:lnTo>
                  <a:lnTo>
                    <a:pt x="31369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90276" y="3134029"/>
              <a:ext cx="121920" cy="104775"/>
            </a:xfrm>
            <a:custGeom>
              <a:avLst/>
              <a:gdLst/>
              <a:ahLst/>
              <a:cxnLst/>
              <a:rect l="l" t="t" r="r" b="b"/>
              <a:pathLst>
                <a:path w="121920" h="104775">
                  <a:moveTo>
                    <a:pt x="0" y="0"/>
                  </a:moveTo>
                  <a:lnTo>
                    <a:pt x="56388" y="104203"/>
                  </a:lnTo>
                  <a:lnTo>
                    <a:pt x="121793" y="541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46664" y="3136734"/>
              <a:ext cx="5080" cy="101600"/>
            </a:xfrm>
            <a:custGeom>
              <a:avLst/>
              <a:gdLst/>
              <a:ahLst/>
              <a:cxnLst/>
              <a:rect l="l" t="t" r="r" b="b"/>
              <a:pathLst>
                <a:path w="5079" h="101600">
                  <a:moveTo>
                    <a:pt x="2254" y="-12700"/>
                  </a:moveTo>
                  <a:lnTo>
                    <a:pt x="2254" y="114198"/>
                  </a:lnTo>
                </a:path>
              </a:pathLst>
            </a:custGeom>
            <a:ln w="29908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11846" y="1877212"/>
              <a:ext cx="1358900" cy="553720"/>
            </a:xfrm>
            <a:custGeom>
              <a:avLst/>
              <a:gdLst/>
              <a:ahLst/>
              <a:cxnLst/>
              <a:rect l="l" t="t" r="r" b="b"/>
              <a:pathLst>
                <a:path w="1358900" h="553719">
                  <a:moveTo>
                    <a:pt x="338531" y="0"/>
                  </a:moveTo>
                  <a:lnTo>
                    <a:pt x="1020356" y="0"/>
                  </a:lnTo>
                  <a:lnTo>
                    <a:pt x="1086670" y="232"/>
                  </a:lnTo>
                  <a:lnTo>
                    <a:pt x="1140150" y="1860"/>
                  </a:lnTo>
                  <a:lnTo>
                    <a:pt x="1182631" y="6279"/>
                  </a:lnTo>
                  <a:lnTo>
                    <a:pt x="1258019" y="35666"/>
                  </a:lnTo>
                  <a:lnTo>
                    <a:pt x="1294174" y="64725"/>
                  </a:lnTo>
                  <a:lnTo>
                    <a:pt x="1323233" y="100880"/>
                  </a:lnTo>
                  <a:lnTo>
                    <a:pt x="1344015" y="142951"/>
                  </a:lnTo>
                  <a:lnTo>
                    <a:pt x="1355839" y="202423"/>
                  </a:lnTo>
                  <a:lnTo>
                    <a:pt x="1358900" y="276707"/>
                  </a:lnTo>
                  <a:lnTo>
                    <a:pt x="1358217" y="313096"/>
                  </a:lnTo>
                  <a:lnTo>
                    <a:pt x="1351270" y="385178"/>
                  </a:lnTo>
                  <a:lnTo>
                    <a:pt x="1323233" y="452527"/>
                  </a:lnTo>
                  <a:lnTo>
                    <a:pt x="1294174" y="488681"/>
                  </a:lnTo>
                  <a:lnTo>
                    <a:pt x="1258019" y="517737"/>
                  </a:lnTo>
                  <a:lnTo>
                    <a:pt x="1215948" y="538518"/>
                  </a:lnTo>
                  <a:lnTo>
                    <a:pt x="1140150" y="551541"/>
                  </a:lnTo>
                  <a:lnTo>
                    <a:pt x="1086670" y="553169"/>
                  </a:lnTo>
                  <a:lnTo>
                    <a:pt x="1020356" y="553402"/>
                  </a:lnTo>
                  <a:lnTo>
                    <a:pt x="338531" y="553402"/>
                  </a:lnTo>
                  <a:lnTo>
                    <a:pt x="272217" y="553169"/>
                  </a:lnTo>
                  <a:lnTo>
                    <a:pt x="218736" y="551541"/>
                  </a:lnTo>
                  <a:lnTo>
                    <a:pt x="176255" y="547123"/>
                  </a:lnTo>
                  <a:lnTo>
                    <a:pt x="100868" y="517737"/>
                  </a:lnTo>
                  <a:lnTo>
                    <a:pt x="64712" y="488681"/>
                  </a:lnTo>
                  <a:lnTo>
                    <a:pt x="35653" y="452527"/>
                  </a:lnTo>
                  <a:lnTo>
                    <a:pt x="14871" y="410451"/>
                  </a:lnTo>
                  <a:lnTo>
                    <a:pt x="3054" y="350989"/>
                  </a:lnTo>
                  <a:lnTo>
                    <a:pt x="0" y="276707"/>
                  </a:lnTo>
                  <a:lnTo>
                    <a:pt x="680" y="240318"/>
                  </a:lnTo>
                  <a:lnTo>
                    <a:pt x="7618" y="168231"/>
                  </a:lnTo>
                  <a:lnTo>
                    <a:pt x="35653" y="100880"/>
                  </a:lnTo>
                  <a:lnTo>
                    <a:pt x="64712" y="64725"/>
                  </a:lnTo>
                  <a:lnTo>
                    <a:pt x="100868" y="35666"/>
                  </a:lnTo>
                  <a:lnTo>
                    <a:pt x="142938" y="14884"/>
                  </a:lnTo>
                  <a:lnTo>
                    <a:pt x="218736" y="1860"/>
                  </a:lnTo>
                  <a:lnTo>
                    <a:pt x="272217" y="232"/>
                  </a:lnTo>
                  <a:lnTo>
                    <a:pt x="338531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05063" y="1994598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ab</a:t>
            </a:r>
            <a:r>
              <a:rPr sz="18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u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36069" y="1864512"/>
            <a:ext cx="2893060" cy="579120"/>
            <a:chOff x="5536069" y="1864512"/>
            <a:chExt cx="2893060" cy="579120"/>
          </a:xfrm>
        </p:grpSpPr>
        <p:sp>
          <p:nvSpPr>
            <p:cNvPr id="14" name="object 14"/>
            <p:cNvSpPr/>
            <p:nvPr/>
          </p:nvSpPr>
          <p:spPr>
            <a:xfrm>
              <a:off x="5548769" y="1877212"/>
              <a:ext cx="2867660" cy="553720"/>
            </a:xfrm>
            <a:custGeom>
              <a:avLst/>
              <a:gdLst/>
              <a:ahLst/>
              <a:cxnLst/>
              <a:rect l="l" t="t" r="r" b="b"/>
              <a:pathLst>
                <a:path w="2867659" h="553719">
                  <a:moveTo>
                    <a:pt x="2528709" y="0"/>
                  </a:moveTo>
                  <a:lnTo>
                    <a:pt x="338543" y="0"/>
                  </a:lnTo>
                  <a:lnTo>
                    <a:pt x="272222" y="232"/>
                  </a:lnTo>
                  <a:lnTo>
                    <a:pt x="218740" y="1860"/>
                  </a:lnTo>
                  <a:lnTo>
                    <a:pt x="176261" y="6279"/>
                  </a:lnTo>
                  <a:lnTo>
                    <a:pt x="100873" y="35666"/>
                  </a:lnTo>
                  <a:lnTo>
                    <a:pt x="64714" y="64725"/>
                  </a:lnTo>
                  <a:lnTo>
                    <a:pt x="35653" y="100880"/>
                  </a:lnTo>
                  <a:lnTo>
                    <a:pt x="14871" y="142951"/>
                  </a:lnTo>
                  <a:lnTo>
                    <a:pt x="3054" y="202423"/>
                  </a:lnTo>
                  <a:lnTo>
                    <a:pt x="0" y="276707"/>
                  </a:lnTo>
                  <a:lnTo>
                    <a:pt x="680" y="313096"/>
                  </a:lnTo>
                  <a:lnTo>
                    <a:pt x="7618" y="385178"/>
                  </a:lnTo>
                  <a:lnTo>
                    <a:pt x="35653" y="452528"/>
                  </a:lnTo>
                  <a:lnTo>
                    <a:pt x="64714" y="488686"/>
                  </a:lnTo>
                  <a:lnTo>
                    <a:pt x="100873" y="517743"/>
                  </a:lnTo>
                  <a:lnTo>
                    <a:pt x="142951" y="538518"/>
                  </a:lnTo>
                  <a:lnTo>
                    <a:pt x="218740" y="551541"/>
                  </a:lnTo>
                  <a:lnTo>
                    <a:pt x="272222" y="553169"/>
                  </a:lnTo>
                  <a:lnTo>
                    <a:pt x="338543" y="553402"/>
                  </a:lnTo>
                  <a:lnTo>
                    <a:pt x="2528709" y="553402"/>
                  </a:lnTo>
                  <a:lnTo>
                    <a:pt x="2595030" y="553169"/>
                  </a:lnTo>
                  <a:lnTo>
                    <a:pt x="2648513" y="551541"/>
                  </a:lnTo>
                  <a:lnTo>
                    <a:pt x="2690992" y="547123"/>
                  </a:lnTo>
                  <a:lnTo>
                    <a:pt x="2766379" y="517743"/>
                  </a:lnTo>
                  <a:lnTo>
                    <a:pt x="2802537" y="488686"/>
                  </a:lnTo>
                  <a:lnTo>
                    <a:pt x="2831594" y="452528"/>
                  </a:lnTo>
                  <a:lnTo>
                    <a:pt x="2852369" y="410451"/>
                  </a:lnTo>
                  <a:lnTo>
                    <a:pt x="2864192" y="350989"/>
                  </a:lnTo>
                  <a:lnTo>
                    <a:pt x="2867253" y="276707"/>
                  </a:lnTo>
                  <a:lnTo>
                    <a:pt x="2866571" y="240318"/>
                  </a:lnTo>
                  <a:lnTo>
                    <a:pt x="2859624" y="168231"/>
                  </a:lnTo>
                  <a:lnTo>
                    <a:pt x="2831594" y="100880"/>
                  </a:lnTo>
                  <a:lnTo>
                    <a:pt x="2802537" y="64725"/>
                  </a:lnTo>
                  <a:lnTo>
                    <a:pt x="2766379" y="35666"/>
                  </a:lnTo>
                  <a:lnTo>
                    <a:pt x="2724302" y="14884"/>
                  </a:lnTo>
                  <a:lnTo>
                    <a:pt x="2648513" y="1860"/>
                  </a:lnTo>
                  <a:lnTo>
                    <a:pt x="2595030" y="232"/>
                  </a:lnTo>
                  <a:lnTo>
                    <a:pt x="2528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48769" y="1877212"/>
              <a:ext cx="2867660" cy="553720"/>
            </a:xfrm>
            <a:custGeom>
              <a:avLst/>
              <a:gdLst/>
              <a:ahLst/>
              <a:cxnLst/>
              <a:rect l="l" t="t" r="r" b="b"/>
              <a:pathLst>
                <a:path w="2867659" h="553719">
                  <a:moveTo>
                    <a:pt x="338543" y="0"/>
                  </a:moveTo>
                  <a:lnTo>
                    <a:pt x="2528709" y="0"/>
                  </a:lnTo>
                  <a:lnTo>
                    <a:pt x="2595030" y="232"/>
                  </a:lnTo>
                  <a:lnTo>
                    <a:pt x="2648513" y="1860"/>
                  </a:lnTo>
                  <a:lnTo>
                    <a:pt x="2690992" y="6279"/>
                  </a:lnTo>
                  <a:lnTo>
                    <a:pt x="2766379" y="35666"/>
                  </a:lnTo>
                  <a:lnTo>
                    <a:pt x="2802537" y="64725"/>
                  </a:lnTo>
                  <a:lnTo>
                    <a:pt x="2831594" y="100880"/>
                  </a:lnTo>
                  <a:lnTo>
                    <a:pt x="2852369" y="142951"/>
                  </a:lnTo>
                  <a:lnTo>
                    <a:pt x="2864192" y="202423"/>
                  </a:lnTo>
                  <a:lnTo>
                    <a:pt x="2867253" y="276707"/>
                  </a:lnTo>
                  <a:lnTo>
                    <a:pt x="2866571" y="313096"/>
                  </a:lnTo>
                  <a:lnTo>
                    <a:pt x="2859624" y="385178"/>
                  </a:lnTo>
                  <a:lnTo>
                    <a:pt x="2831594" y="452527"/>
                  </a:lnTo>
                  <a:lnTo>
                    <a:pt x="2802537" y="488681"/>
                  </a:lnTo>
                  <a:lnTo>
                    <a:pt x="2766379" y="517737"/>
                  </a:lnTo>
                  <a:lnTo>
                    <a:pt x="2724302" y="538518"/>
                  </a:lnTo>
                  <a:lnTo>
                    <a:pt x="2648513" y="551541"/>
                  </a:lnTo>
                  <a:lnTo>
                    <a:pt x="2595030" y="553169"/>
                  </a:lnTo>
                  <a:lnTo>
                    <a:pt x="2528709" y="553402"/>
                  </a:lnTo>
                  <a:lnTo>
                    <a:pt x="338543" y="553402"/>
                  </a:lnTo>
                  <a:lnTo>
                    <a:pt x="272222" y="553169"/>
                  </a:lnTo>
                  <a:lnTo>
                    <a:pt x="218738" y="551541"/>
                  </a:lnTo>
                  <a:lnTo>
                    <a:pt x="176255" y="547123"/>
                  </a:lnTo>
                  <a:lnTo>
                    <a:pt x="100868" y="517737"/>
                  </a:lnTo>
                  <a:lnTo>
                    <a:pt x="64712" y="488681"/>
                  </a:lnTo>
                  <a:lnTo>
                    <a:pt x="35653" y="452527"/>
                  </a:lnTo>
                  <a:lnTo>
                    <a:pt x="14871" y="410451"/>
                  </a:lnTo>
                  <a:lnTo>
                    <a:pt x="3054" y="350989"/>
                  </a:lnTo>
                  <a:lnTo>
                    <a:pt x="0" y="276707"/>
                  </a:lnTo>
                  <a:lnTo>
                    <a:pt x="680" y="240318"/>
                  </a:lnTo>
                  <a:lnTo>
                    <a:pt x="7618" y="168231"/>
                  </a:lnTo>
                  <a:lnTo>
                    <a:pt x="35653" y="100880"/>
                  </a:lnTo>
                  <a:lnTo>
                    <a:pt x="64712" y="64725"/>
                  </a:lnTo>
                  <a:lnTo>
                    <a:pt x="100868" y="35666"/>
                  </a:lnTo>
                  <a:lnTo>
                    <a:pt x="142938" y="14884"/>
                  </a:lnTo>
                  <a:lnTo>
                    <a:pt x="218738" y="1860"/>
                  </a:lnTo>
                  <a:lnTo>
                    <a:pt x="272222" y="232"/>
                  </a:lnTo>
                  <a:lnTo>
                    <a:pt x="338543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50305" y="1994598"/>
            <a:ext cx="2265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Images</a:t>
            </a:r>
            <a:r>
              <a:rPr sz="18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/</a:t>
            </a:r>
            <a:r>
              <a:rPr sz="18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audio</a:t>
            </a:r>
            <a:r>
              <a:rPr sz="18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/</a:t>
            </a:r>
            <a:r>
              <a:rPr sz="18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video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3772" y="3266160"/>
            <a:ext cx="929640" cy="553720"/>
          </a:xfrm>
          <a:custGeom>
            <a:avLst/>
            <a:gdLst/>
            <a:ahLst/>
            <a:cxnLst/>
            <a:rect l="l" t="t" r="r" b="b"/>
            <a:pathLst>
              <a:path w="929640" h="553720">
                <a:moveTo>
                  <a:pt x="338543" y="0"/>
                </a:moveTo>
                <a:lnTo>
                  <a:pt x="591036" y="0"/>
                </a:lnTo>
                <a:lnTo>
                  <a:pt x="657355" y="232"/>
                </a:lnTo>
                <a:lnTo>
                  <a:pt x="710837" y="1860"/>
                </a:lnTo>
                <a:lnTo>
                  <a:pt x="753317" y="6279"/>
                </a:lnTo>
                <a:lnTo>
                  <a:pt x="828704" y="35659"/>
                </a:lnTo>
                <a:lnTo>
                  <a:pt x="864861" y="64716"/>
                </a:lnTo>
                <a:lnTo>
                  <a:pt x="893921" y="100873"/>
                </a:lnTo>
                <a:lnTo>
                  <a:pt x="914703" y="142951"/>
                </a:lnTo>
                <a:lnTo>
                  <a:pt x="926520" y="202412"/>
                </a:lnTo>
                <a:lnTo>
                  <a:pt x="929575" y="276694"/>
                </a:lnTo>
                <a:lnTo>
                  <a:pt x="928894" y="313083"/>
                </a:lnTo>
                <a:lnTo>
                  <a:pt x="921956" y="385165"/>
                </a:lnTo>
                <a:lnTo>
                  <a:pt x="893921" y="452516"/>
                </a:lnTo>
                <a:lnTo>
                  <a:pt x="864861" y="488675"/>
                </a:lnTo>
                <a:lnTo>
                  <a:pt x="828704" y="517735"/>
                </a:lnTo>
                <a:lnTo>
                  <a:pt x="786630" y="538518"/>
                </a:lnTo>
                <a:lnTo>
                  <a:pt x="710837" y="551530"/>
                </a:lnTo>
                <a:lnTo>
                  <a:pt x="657355" y="553157"/>
                </a:lnTo>
                <a:lnTo>
                  <a:pt x="591036" y="553389"/>
                </a:lnTo>
                <a:lnTo>
                  <a:pt x="338543" y="553389"/>
                </a:lnTo>
                <a:lnTo>
                  <a:pt x="272226" y="553157"/>
                </a:lnTo>
                <a:lnTo>
                  <a:pt x="218744" y="551530"/>
                </a:lnTo>
                <a:lnTo>
                  <a:pt x="176264" y="547115"/>
                </a:lnTo>
                <a:lnTo>
                  <a:pt x="100878" y="517735"/>
                </a:lnTo>
                <a:lnTo>
                  <a:pt x="64721" y="488675"/>
                </a:lnTo>
                <a:lnTo>
                  <a:pt x="35663" y="452516"/>
                </a:lnTo>
                <a:lnTo>
                  <a:pt x="14883" y="410438"/>
                </a:lnTo>
                <a:lnTo>
                  <a:pt x="3058" y="350977"/>
                </a:lnTo>
                <a:lnTo>
                  <a:pt x="0" y="276694"/>
                </a:lnTo>
                <a:lnTo>
                  <a:pt x="681" y="240306"/>
                </a:lnTo>
                <a:lnTo>
                  <a:pt x="7626" y="168224"/>
                </a:lnTo>
                <a:lnTo>
                  <a:pt x="35663" y="100873"/>
                </a:lnTo>
                <a:lnTo>
                  <a:pt x="64721" y="64716"/>
                </a:lnTo>
                <a:lnTo>
                  <a:pt x="100878" y="35659"/>
                </a:lnTo>
                <a:lnTo>
                  <a:pt x="142953" y="14884"/>
                </a:lnTo>
                <a:lnTo>
                  <a:pt x="218744" y="1860"/>
                </a:lnTo>
                <a:lnTo>
                  <a:pt x="272226" y="232"/>
                </a:lnTo>
                <a:lnTo>
                  <a:pt x="338543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8947" y="3380206"/>
            <a:ext cx="5803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ee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14588" y="3266160"/>
            <a:ext cx="1699260" cy="553720"/>
          </a:xfrm>
          <a:custGeom>
            <a:avLst/>
            <a:gdLst/>
            <a:ahLst/>
            <a:cxnLst/>
            <a:rect l="l" t="t" r="r" b="b"/>
            <a:pathLst>
              <a:path w="1699260" h="553720">
                <a:moveTo>
                  <a:pt x="338531" y="0"/>
                </a:moveTo>
                <a:lnTo>
                  <a:pt x="1360601" y="0"/>
                </a:lnTo>
                <a:lnTo>
                  <a:pt x="1426917" y="232"/>
                </a:lnTo>
                <a:lnTo>
                  <a:pt x="1480400" y="1860"/>
                </a:lnTo>
                <a:lnTo>
                  <a:pt x="1522882" y="6279"/>
                </a:lnTo>
                <a:lnTo>
                  <a:pt x="1598270" y="35659"/>
                </a:lnTo>
                <a:lnTo>
                  <a:pt x="1634424" y="64716"/>
                </a:lnTo>
                <a:lnTo>
                  <a:pt x="1663481" y="100873"/>
                </a:lnTo>
                <a:lnTo>
                  <a:pt x="1684261" y="142951"/>
                </a:lnTo>
                <a:lnTo>
                  <a:pt x="1696085" y="202412"/>
                </a:lnTo>
                <a:lnTo>
                  <a:pt x="1699145" y="276694"/>
                </a:lnTo>
                <a:lnTo>
                  <a:pt x="1698463" y="313083"/>
                </a:lnTo>
                <a:lnTo>
                  <a:pt x="1691516" y="385165"/>
                </a:lnTo>
                <a:lnTo>
                  <a:pt x="1663481" y="452516"/>
                </a:lnTo>
                <a:lnTo>
                  <a:pt x="1634424" y="488675"/>
                </a:lnTo>
                <a:lnTo>
                  <a:pt x="1598270" y="517735"/>
                </a:lnTo>
                <a:lnTo>
                  <a:pt x="1556194" y="538518"/>
                </a:lnTo>
                <a:lnTo>
                  <a:pt x="1480400" y="551530"/>
                </a:lnTo>
                <a:lnTo>
                  <a:pt x="1426917" y="553157"/>
                </a:lnTo>
                <a:lnTo>
                  <a:pt x="1360601" y="553389"/>
                </a:lnTo>
                <a:lnTo>
                  <a:pt x="338531" y="553389"/>
                </a:lnTo>
                <a:lnTo>
                  <a:pt x="272217" y="553157"/>
                </a:lnTo>
                <a:lnTo>
                  <a:pt x="218738" y="551530"/>
                </a:lnTo>
                <a:lnTo>
                  <a:pt x="176260" y="547115"/>
                </a:lnTo>
                <a:lnTo>
                  <a:pt x="100873" y="517735"/>
                </a:lnTo>
                <a:lnTo>
                  <a:pt x="64714" y="488675"/>
                </a:lnTo>
                <a:lnTo>
                  <a:pt x="35653" y="452516"/>
                </a:lnTo>
                <a:lnTo>
                  <a:pt x="14871" y="410438"/>
                </a:lnTo>
                <a:lnTo>
                  <a:pt x="3054" y="350977"/>
                </a:lnTo>
                <a:lnTo>
                  <a:pt x="0" y="276694"/>
                </a:lnTo>
                <a:lnTo>
                  <a:pt x="680" y="240306"/>
                </a:lnTo>
                <a:lnTo>
                  <a:pt x="7618" y="168224"/>
                </a:lnTo>
                <a:lnTo>
                  <a:pt x="35653" y="100873"/>
                </a:lnTo>
                <a:lnTo>
                  <a:pt x="64714" y="64716"/>
                </a:lnTo>
                <a:lnTo>
                  <a:pt x="100873" y="35659"/>
                </a:lnTo>
                <a:lnTo>
                  <a:pt x="142951" y="14884"/>
                </a:lnTo>
                <a:lnTo>
                  <a:pt x="218738" y="1860"/>
                </a:lnTo>
                <a:lnTo>
                  <a:pt x="272217" y="232"/>
                </a:lnTo>
                <a:lnTo>
                  <a:pt x="338531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69401" y="3383546"/>
            <a:ext cx="1189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Linear/MLP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44963" y="3266160"/>
            <a:ext cx="976630" cy="553720"/>
          </a:xfrm>
          <a:custGeom>
            <a:avLst/>
            <a:gdLst/>
            <a:ahLst/>
            <a:cxnLst/>
            <a:rect l="l" t="t" r="r" b="b"/>
            <a:pathLst>
              <a:path w="976629" h="553720">
                <a:moveTo>
                  <a:pt x="338543" y="0"/>
                </a:moveTo>
                <a:lnTo>
                  <a:pt x="637794" y="0"/>
                </a:lnTo>
                <a:lnTo>
                  <a:pt x="704109" y="232"/>
                </a:lnTo>
                <a:lnTo>
                  <a:pt x="757593" y="1860"/>
                </a:lnTo>
                <a:lnTo>
                  <a:pt x="800075" y="6279"/>
                </a:lnTo>
                <a:lnTo>
                  <a:pt x="875457" y="35659"/>
                </a:lnTo>
                <a:lnTo>
                  <a:pt x="911612" y="64716"/>
                </a:lnTo>
                <a:lnTo>
                  <a:pt x="940671" y="100873"/>
                </a:lnTo>
                <a:lnTo>
                  <a:pt x="961453" y="142951"/>
                </a:lnTo>
                <a:lnTo>
                  <a:pt x="973277" y="202412"/>
                </a:lnTo>
                <a:lnTo>
                  <a:pt x="976337" y="276694"/>
                </a:lnTo>
                <a:lnTo>
                  <a:pt x="975655" y="313083"/>
                </a:lnTo>
                <a:lnTo>
                  <a:pt x="968708" y="385165"/>
                </a:lnTo>
                <a:lnTo>
                  <a:pt x="940671" y="452516"/>
                </a:lnTo>
                <a:lnTo>
                  <a:pt x="911612" y="488675"/>
                </a:lnTo>
                <a:lnTo>
                  <a:pt x="875457" y="517735"/>
                </a:lnTo>
                <a:lnTo>
                  <a:pt x="833386" y="538518"/>
                </a:lnTo>
                <a:lnTo>
                  <a:pt x="757593" y="551530"/>
                </a:lnTo>
                <a:lnTo>
                  <a:pt x="704109" y="553157"/>
                </a:lnTo>
                <a:lnTo>
                  <a:pt x="637794" y="553389"/>
                </a:lnTo>
                <a:lnTo>
                  <a:pt x="338543" y="553389"/>
                </a:lnTo>
                <a:lnTo>
                  <a:pt x="272228" y="553157"/>
                </a:lnTo>
                <a:lnTo>
                  <a:pt x="218744" y="551530"/>
                </a:lnTo>
                <a:lnTo>
                  <a:pt x="176262" y="547115"/>
                </a:lnTo>
                <a:lnTo>
                  <a:pt x="100875" y="517735"/>
                </a:lnTo>
                <a:lnTo>
                  <a:pt x="64720" y="488675"/>
                </a:lnTo>
                <a:lnTo>
                  <a:pt x="35664" y="452516"/>
                </a:lnTo>
                <a:lnTo>
                  <a:pt x="14884" y="410438"/>
                </a:lnTo>
                <a:lnTo>
                  <a:pt x="3055" y="350977"/>
                </a:lnTo>
                <a:lnTo>
                  <a:pt x="0" y="276694"/>
                </a:lnTo>
                <a:lnTo>
                  <a:pt x="680" y="240306"/>
                </a:lnTo>
                <a:lnTo>
                  <a:pt x="7624" y="168224"/>
                </a:lnTo>
                <a:lnTo>
                  <a:pt x="35664" y="100873"/>
                </a:lnTo>
                <a:lnTo>
                  <a:pt x="64720" y="64716"/>
                </a:lnTo>
                <a:lnTo>
                  <a:pt x="100875" y="35659"/>
                </a:lnTo>
                <a:lnTo>
                  <a:pt x="142951" y="14884"/>
                </a:lnTo>
                <a:lnTo>
                  <a:pt x="218744" y="1860"/>
                </a:lnTo>
                <a:lnTo>
                  <a:pt x="272228" y="232"/>
                </a:lnTo>
                <a:lnTo>
                  <a:pt x="338543" y="0"/>
                </a:ln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28186" y="3380206"/>
            <a:ext cx="68855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NNs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39829" y="3253460"/>
            <a:ext cx="1874520" cy="823594"/>
            <a:chOff x="5039829" y="3253460"/>
            <a:chExt cx="1874520" cy="823594"/>
          </a:xfrm>
        </p:grpSpPr>
        <p:sp>
          <p:nvSpPr>
            <p:cNvPr id="24" name="object 24"/>
            <p:cNvSpPr/>
            <p:nvPr/>
          </p:nvSpPr>
          <p:spPr>
            <a:xfrm>
              <a:off x="5052530" y="3266160"/>
              <a:ext cx="1849120" cy="798195"/>
            </a:xfrm>
            <a:custGeom>
              <a:avLst/>
              <a:gdLst/>
              <a:ahLst/>
              <a:cxnLst/>
              <a:rect l="l" t="t" r="r" b="b"/>
              <a:pathLst>
                <a:path w="1849120" h="798195">
                  <a:moveTo>
                    <a:pt x="1510068" y="0"/>
                  </a:moveTo>
                  <a:lnTo>
                    <a:pt x="338543" y="0"/>
                  </a:lnTo>
                  <a:lnTo>
                    <a:pt x="271172" y="259"/>
                  </a:lnTo>
                  <a:lnTo>
                    <a:pt x="216842" y="2073"/>
                  </a:lnTo>
                  <a:lnTo>
                    <a:pt x="173691" y="6997"/>
                  </a:lnTo>
                  <a:lnTo>
                    <a:pt x="99355" y="36587"/>
                  </a:lnTo>
                  <a:lnTo>
                    <a:pt x="64555" y="64555"/>
                  </a:lnTo>
                  <a:lnTo>
                    <a:pt x="36587" y="99355"/>
                  </a:lnTo>
                  <a:lnTo>
                    <a:pt x="16586" y="139852"/>
                  </a:lnTo>
                  <a:lnTo>
                    <a:pt x="2073" y="216842"/>
                  </a:lnTo>
                  <a:lnTo>
                    <a:pt x="259" y="271172"/>
                  </a:lnTo>
                  <a:lnTo>
                    <a:pt x="0" y="338543"/>
                  </a:lnTo>
                  <a:lnTo>
                    <a:pt x="0" y="459460"/>
                  </a:lnTo>
                  <a:lnTo>
                    <a:pt x="259" y="526832"/>
                  </a:lnTo>
                  <a:lnTo>
                    <a:pt x="2073" y="581163"/>
                  </a:lnTo>
                  <a:lnTo>
                    <a:pt x="6997" y="624316"/>
                  </a:lnTo>
                  <a:lnTo>
                    <a:pt x="36587" y="698648"/>
                  </a:lnTo>
                  <a:lnTo>
                    <a:pt x="64555" y="733446"/>
                  </a:lnTo>
                  <a:lnTo>
                    <a:pt x="99355" y="761413"/>
                  </a:lnTo>
                  <a:lnTo>
                    <a:pt x="139852" y="781413"/>
                  </a:lnTo>
                  <a:lnTo>
                    <a:pt x="216842" y="795929"/>
                  </a:lnTo>
                  <a:lnTo>
                    <a:pt x="271172" y="797744"/>
                  </a:lnTo>
                  <a:lnTo>
                    <a:pt x="338543" y="798003"/>
                  </a:lnTo>
                  <a:lnTo>
                    <a:pt x="1510068" y="798003"/>
                  </a:lnTo>
                  <a:lnTo>
                    <a:pt x="1577432" y="797744"/>
                  </a:lnTo>
                  <a:lnTo>
                    <a:pt x="1631757" y="795929"/>
                  </a:lnTo>
                  <a:lnTo>
                    <a:pt x="1674908" y="791004"/>
                  </a:lnTo>
                  <a:lnTo>
                    <a:pt x="1749243" y="761413"/>
                  </a:lnTo>
                  <a:lnTo>
                    <a:pt x="1784043" y="733446"/>
                  </a:lnTo>
                  <a:lnTo>
                    <a:pt x="1812011" y="698648"/>
                  </a:lnTo>
                  <a:lnTo>
                    <a:pt x="1832013" y="658154"/>
                  </a:lnTo>
                  <a:lnTo>
                    <a:pt x="1846526" y="581163"/>
                  </a:lnTo>
                  <a:lnTo>
                    <a:pt x="1848340" y="526832"/>
                  </a:lnTo>
                  <a:lnTo>
                    <a:pt x="1848599" y="459460"/>
                  </a:lnTo>
                  <a:lnTo>
                    <a:pt x="1848599" y="338543"/>
                  </a:lnTo>
                  <a:lnTo>
                    <a:pt x="1848340" y="271172"/>
                  </a:lnTo>
                  <a:lnTo>
                    <a:pt x="1846526" y="216842"/>
                  </a:lnTo>
                  <a:lnTo>
                    <a:pt x="1841602" y="173691"/>
                  </a:lnTo>
                  <a:lnTo>
                    <a:pt x="1812011" y="99355"/>
                  </a:lnTo>
                  <a:lnTo>
                    <a:pt x="1784043" y="64555"/>
                  </a:lnTo>
                  <a:lnTo>
                    <a:pt x="1749243" y="36587"/>
                  </a:lnTo>
                  <a:lnTo>
                    <a:pt x="1708746" y="16586"/>
                  </a:lnTo>
                  <a:lnTo>
                    <a:pt x="1631757" y="2073"/>
                  </a:lnTo>
                  <a:lnTo>
                    <a:pt x="1577432" y="259"/>
                  </a:lnTo>
                  <a:lnTo>
                    <a:pt x="1510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52529" y="3266160"/>
              <a:ext cx="1849120" cy="798195"/>
            </a:xfrm>
            <a:custGeom>
              <a:avLst/>
              <a:gdLst/>
              <a:ahLst/>
              <a:cxnLst/>
              <a:rect l="l" t="t" r="r" b="b"/>
              <a:pathLst>
                <a:path w="1849120" h="798195">
                  <a:moveTo>
                    <a:pt x="338543" y="0"/>
                  </a:moveTo>
                  <a:lnTo>
                    <a:pt x="1510055" y="0"/>
                  </a:lnTo>
                  <a:lnTo>
                    <a:pt x="1577426" y="259"/>
                  </a:lnTo>
                  <a:lnTo>
                    <a:pt x="1631756" y="2073"/>
                  </a:lnTo>
                  <a:lnTo>
                    <a:pt x="1674908" y="6997"/>
                  </a:lnTo>
                  <a:lnTo>
                    <a:pt x="1749243" y="36587"/>
                  </a:lnTo>
                  <a:lnTo>
                    <a:pt x="1784043" y="64555"/>
                  </a:lnTo>
                  <a:lnTo>
                    <a:pt x="1812011" y="99355"/>
                  </a:lnTo>
                  <a:lnTo>
                    <a:pt x="1832013" y="139852"/>
                  </a:lnTo>
                  <a:lnTo>
                    <a:pt x="1846526" y="216842"/>
                  </a:lnTo>
                  <a:lnTo>
                    <a:pt x="1848340" y="271172"/>
                  </a:lnTo>
                  <a:lnTo>
                    <a:pt x="1848599" y="338543"/>
                  </a:lnTo>
                  <a:lnTo>
                    <a:pt x="1848599" y="459460"/>
                  </a:lnTo>
                  <a:lnTo>
                    <a:pt x="1848340" y="526832"/>
                  </a:lnTo>
                  <a:lnTo>
                    <a:pt x="1846526" y="581163"/>
                  </a:lnTo>
                  <a:lnTo>
                    <a:pt x="1841602" y="624316"/>
                  </a:lnTo>
                  <a:lnTo>
                    <a:pt x="1812011" y="698648"/>
                  </a:lnTo>
                  <a:lnTo>
                    <a:pt x="1784043" y="733446"/>
                  </a:lnTo>
                  <a:lnTo>
                    <a:pt x="1749243" y="761413"/>
                  </a:lnTo>
                  <a:lnTo>
                    <a:pt x="1708746" y="781413"/>
                  </a:lnTo>
                  <a:lnTo>
                    <a:pt x="1631756" y="795929"/>
                  </a:lnTo>
                  <a:lnTo>
                    <a:pt x="1577426" y="797744"/>
                  </a:lnTo>
                  <a:lnTo>
                    <a:pt x="1510055" y="798003"/>
                  </a:lnTo>
                  <a:lnTo>
                    <a:pt x="338543" y="798003"/>
                  </a:lnTo>
                  <a:lnTo>
                    <a:pt x="271172" y="797744"/>
                  </a:lnTo>
                  <a:lnTo>
                    <a:pt x="216842" y="795929"/>
                  </a:lnTo>
                  <a:lnTo>
                    <a:pt x="173691" y="791004"/>
                  </a:lnTo>
                  <a:lnTo>
                    <a:pt x="99355" y="761413"/>
                  </a:lnTo>
                  <a:lnTo>
                    <a:pt x="64555" y="733446"/>
                  </a:lnTo>
                  <a:lnTo>
                    <a:pt x="36587" y="698648"/>
                  </a:lnTo>
                  <a:lnTo>
                    <a:pt x="16586" y="658154"/>
                  </a:lnTo>
                  <a:lnTo>
                    <a:pt x="2073" y="581163"/>
                  </a:lnTo>
                  <a:lnTo>
                    <a:pt x="259" y="526832"/>
                  </a:lnTo>
                  <a:lnTo>
                    <a:pt x="0" y="459460"/>
                  </a:lnTo>
                  <a:lnTo>
                    <a:pt x="0" y="338543"/>
                  </a:lnTo>
                  <a:lnTo>
                    <a:pt x="259" y="271172"/>
                  </a:lnTo>
                  <a:lnTo>
                    <a:pt x="2073" y="216842"/>
                  </a:lnTo>
                  <a:lnTo>
                    <a:pt x="6997" y="173691"/>
                  </a:lnTo>
                  <a:lnTo>
                    <a:pt x="36587" y="99355"/>
                  </a:lnTo>
                  <a:lnTo>
                    <a:pt x="64555" y="64555"/>
                  </a:lnTo>
                  <a:lnTo>
                    <a:pt x="99355" y="36587"/>
                  </a:lnTo>
                  <a:lnTo>
                    <a:pt x="139852" y="16586"/>
                  </a:lnTo>
                  <a:lnTo>
                    <a:pt x="216842" y="2073"/>
                  </a:lnTo>
                  <a:lnTo>
                    <a:pt x="271172" y="259"/>
                  </a:lnTo>
                  <a:lnTo>
                    <a:pt x="338543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288343" y="3195739"/>
            <a:ext cx="1384300" cy="753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41700"/>
              </a:lnSpc>
              <a:spcBef>
                <a:spcPts val="100"/>
              </a:spcBef>
            </a:pPr>
            <a:r>
              <a:rPr sz="1800" spc="-8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T</a:t>
            </a:r>
            <a:r>
              <a:rPr sz="1800" spc="-4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</a:t>
            </a:r>
            <a:r>
              <a:rPr sz="18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n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</a:t>
            </a:r>
            <a:r>
              <a:rPr sz="1800" spc="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f</a:t>
            </a:r>
            <a:r>
              <a:rPr sz="18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m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18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 </a:t>
            </a:r>
            <a:r>
              <a:rPr sz="1800" spc="-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(Cover</a:t>
            </a:r>
            <a:r>
              <a:rPr sz="1800" spc="-4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later)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78534" y="2430462"/>
            <a:ext cx="6383655" cy="828040"/>
            <a:chOff x="1178534" y="2430462"/>
            <a:chExt cx="6383655" cy="828040"/>
          </a:xfrm>
        </p:grpSpPr>
        <p:sp>
          <p:nvSpPr>
            <p:cNvPr id="28" name="object 28"/>
            <p:cNvSpPr/>
            <p:nvPr/>
          </p:nvSpPr>
          <p:spPr>
            <a:xfrm>
              <a:off x="7131240" y="2443162"/>
              <a:ext cx="369570" cy="718185"/>
            </a:xfrm>
            <a:custGeom>
              <a:avLst/>
              <a:gdLst/>
              <a:ahLst/>
              <a:cxnLst/>
              <a:rect l="l" t="t" r="r" b="b"/>
              <a:pathLst>
                <a:path w="369570" h="718185">
                  <a:moveTo>
                    <a:pt x="369341" y="717702"/>
                  </a:moveTo>
                  <a:lnTo>
                    <a:pt x="363537" y="70641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40561" y="3121685"/>
              <a:ext cx="108585" cy="118745"/>
            </a:xfrm>
            <a:custGeom>
              <a:avLst/>
              <a:gdLst/>
              <a:ahLst/>
              <a:cxnLst/>
              <a:rect l="l" t="t" r="r" b="b"/>
              <a:pathLst>
                <a:path w="108584" h="118744">
                  <a:moveTo>
                    <a:pt x="0" y="55791"/>
                  </a:moveTo>
                  <a:lnTo>
                    <a:pt x="100698" y="118237"/>
                  </a:lnTo>
                  <a:lnTo>
                    <a:pt x="108419" y="0"/>
                  </a:lnTo>
                </a:path>
                <a:path w="108584" h="118744">
                  <a:moveTo>
                    <a:pt x="54216" y="27889"/>
                  </a:moveTo>
                  <a:lnTo>
                    <a:pt x="100698" y="118237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1292" y="2443162"/>
              <a:ext cx="675005" cy="736600"/>
            </a:xfrm>
            <a:custGeom>
              <a:avLst/>
              <a:gdLst/>
              <a:ahLst/>
              <a:cxnLst/>
              <a:rect l="l" t="t" r="r" b="b"/>
              <a:pathLst>
                <a:path w="675005" h="736600">
                  <a:moveTo>
                    <a:pt x="0" y="736574"/>
                  </a:moveTo>
                  <a:lnTo>
                    <a:pt x="8581" y="727214"/>
                  </a:lnTo>
                  <a:lnTo>
                    <a:pt x="674954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91234" y="3129191"/>
              <a:ext cx="113664" cy="116205"/>
            </a:xfrm>
            <a:custGeom>
              <a:avLst/>
              <a:gdLst/>
              <a:ahLst/>
              <a:cxnLst/>
              <a:rect l="l" t="t" r="r" b="b"/>
              <a:pathLst>
                <a:path w="113665" h="116205">
                  <a:moveTo>
                    <a:pt x="23694" y="0"/>
                  </a:moveTo>
                  <a:lnTo>
                    <a:pt x="0" y="116090"/>
                  </a:lnTo>
                  <a:lnTo>
                    <a:pt x="113576" y="82372"/>
                  </a:lnTo>
                </a:path>
                <a:path w="113665" h="116205">
                  <a:moveTo>
                    <a:pt x="68639" y="41186"/>
                  </a:moveTo>
                  <a:lnTo>
                    <a:pt x="0" y="11609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68943" y="2443162"/>
              <a:ext cx="191135" cy="709930"/>
            </a:xfrm>
            <a:custGeom>
              <a:avLst/>
              <a:gdLst/>
              <a:ahLst/>
              <a:cxnLst/>
              <a:rect l="l" t="t" r="r" b="b"/>
              <a:pathLst>
                <a:path w="191135" h="709930">
                  <a:moveTo>
                    <a:pt x="190525" y="709714"/>
                  </a:moveTo>
                  <a:lnTo>
                    <a:pt x="187236" y="697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97302" y="3124809"/>
              <a:ext cx="118110" cy="114300"/>
            </a:xfrm>
            <a:custGeom>
              <a:avLst/>
              <a:gdLst/>
              <a:ahLst/>
              <a:cxnLst/>
              <a:rect l="l" t="t" r="r" b="b"/>
              <a:pathLst>
                <a:path w="118110" h="114300">
                  <a:moveTo>
                    <a:pt x="0" y="31610"/>
                  </a:moveTo>
                  <a:lnTo>
                    <a:pt x="85217" y="113931"/>
                  </a:lnTo>
                  <a:lnTo>
                    <a:pt x="117741" y="0"/>
                  </a:lnTo>
                </a:path>
                <a:path w="118110" h="114300">
                  <a:moveTo>
                    <a:pt x="58877" y="15798"/>
                  </a:moveTo>
                  <a:lnTo>
                    <a:pt x="85217" y="113931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16742" y="2443162"/>
              <a:ext cx="824865" cy="741045"/>
            </a:xfrm>
            <a:custGeom>
              <a:avLst/>
              <a:gdLst/>
              <a:ahLst/>
              <a:cxnLst/>
              <a:rect l="l" t="t" r="r" b="b"/>
              <a:pathLst>
                <a:path w="824864" h="741044">
                  <a:moveTo>
                    <a:pt x="824395" y="740689"/>
                  </a:moveTo>
                  <a:lnTo>
                    <a:pt x="814946" y="73220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90946" y="3130029"/>
              <a:ext cx="116839" cy="113664"/>
            </a:xfrm>
            <a:custGeom>
              <a:avLst/>
              <a:gdLst/>
              <a:ahLst/>
              <a:cxnLst/>
              <a:rect l="l" t="t" r="r" b="b"/>
              <a:pathLst>
                <a:path w="116839" h="113664">
                  <a:moveTo>
                    <a:pt x="0" y="90690"/>
                  </a:moveTo>
                  <a:lnTo>
                    <a:pt x="116319" y="113245"/>
                  </a:lnTo>
                  <a:lnTo>
                    <a:pt x="81483" y="0"/>
                  </a:lnTo>
                </a:path>
                <a:path w="116839" h="113664">
                  <a:moveTo>
                    <a:pt x="40754" y="45339"/>
                  </a:moveTo>
                  <a:lnTo>
                    <a:pt x="116319" y="113245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08471" y="2443162"/>
              <a:ext cx="481965" cy="723900"/>
            </a:xfrm>
            <a:custGeom>
              <a:avLst/>
              <a:gdLst/>
              <a:ahLst/>
              <a:cxnLst/>
              <a:rect l="l" t="t" r="r" b="b"/>
              <a:pathLst>
                <a:path w="481965" h="723900">
                  <a:moveTo>
                    <a:pt x="0" y="723595"/>
                  </a:moveTo>
                  <a:lnTo>
                    <a:pt x="7035" y="713016"/>
                  </a:lnTo>
                  <a:lnTo>
                    <a:pt x="481469" y="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59220" y="3122409"/>
              <a:ext cx="107314" cy="118745"/>
            </a:xfrm>
            <a:custGeom>
              <a:avLst/>
              <a:gdLst/>
              <a:ahLst/>
              <a:cxnLst/>
              <a:rect l="l" t="t" r="r" b="b"/>
              <a:pathLst>
                <a:path w="107314" h="118744">
                  <a:moveTo>
                    <a:pt x="5524" y="0"/>
                  </a:moveTo>
                  <a:lnTo>
                    <a:pt x="0" y="118364"/>
                  </a:lnTo>
                  <a:lnTo>
                    <a:pt x="107035" y="67538"/>
                  </a:lnTo>
                </a:path>
                <a:path w="107314" h="118744">
                  <a:moveTo>
                    <a:pt x="56286" y="33769"/>
                  </a:moveTo>
                  <a:lnTo>
                    <a:pt x="0" y="118364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880" y="1078445"/>
            <a:ext cx="508000" cy="5080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4219" y="1078445"/>
            <a:ext cx="508000" cy="5080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5757" y="1078445"/>
            <a:ext cx="508000" cy="508000"/>
          </a:xfrm>
          <a:prstGeom prst="rect">
            <a:avLst/>
          </a:prstGeom>
        </p:spPr>
      </p:pic>
      <p:sp>
        <p:nvSpPr>
          <p:cNvPr id="41" name="灯片编号占位符 40">
            <a:extLst>
              <a:ext uri="{FF2B5EF4-FFF2-40B4-BE49-F238E27FC236}">
                <a16:creationId xmlns:a16="http://schemas.microsoft.com/office/drawing/2014/main" id="{A9D3CB0A-BA6F-4086-B1AF-519F5B637A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48</a:t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1541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Summa</a:t>
            </a:r>
            <a:r>
              <a:rPr spc="10" dirty="0"/>
              <a:t>r</a:t>
            </a:r>
            <a:r>
              <a:rPr spc="-85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3613" y="826820"/>
            <a:ext cx="8160787" cy="223520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MLP: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stack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dense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with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4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non-linear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activations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241300" marR="5080" indent="-228600">
              <a:lnSpc>
                <a:spcPct val="113599"/>
              </a:lnSpc>
              <a:spcBef>
                <a:spcPts val="8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CNN: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stack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convolution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activation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pooling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efficient </a:t>
            </a:r>
            <a:r>
              <a:rPr sz="2200" spc="-5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extract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spatial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information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240665" marR="828040" indent="-228600">
              <a:lnSpc>
                <a:spcPct val="113599"/>
              </a:lnSpc>
              <a:spcBef>
                <a:spcPts val="8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RNN: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stack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recurrent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layers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pass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temporal</a:t>
            </a:r>
            <a:r>
              <a:rPr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information </a:t>
            </a:r>
            <a:r>
              <a:rPr sz="2200" spc="-5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22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through</a:t>
            </a:r>
            <a:r>
              <a:rPr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hidden</a:t>
            </a: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state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5AFF8F-44C4-4474-ADB5-8C692E5472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49</a:t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5614035" cy="4521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Components</a:t>
            </a:r>
            <a:r>
              <a:rPr spc="-20"/>
              <a:t> </a:t>
            </a:r>
            <a:r>
              <a:rPr spc="-40"/>
              <a:t>in</a:t>
            </a:r>
            <a:r>
              <a:rPr spc="-15"/>
              <a:t> </a:t>
            </a:r>
            <a:r>
              <a:rPr spc="-25"/>
              <a:t>Supervised</a:t>
            </a:r>
            <a:r>
              <a:rPr spc="-70"/>
              <a:t> </a:t>
            </a:r>
            <a:r>
              <a:rPr spc="-50"/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8599" y="1001090"/>
            <a:ext cx="857250" cy="3175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Mode</a:t>
            </a:r>
            <a:r>
              <a:rPr lang="en-US" sz="2000" spc="-10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l</a:t>
            </a:r>
            <a:endParaRPr sz="2400" dirty="0">
              <a:latin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62465" y="1044397"/>
            <a:ext cx="0" cy="3395345"/>
          </a:xfrm>
          <a:custGeom>
            <a:avLst/>
            <a:gdLst/>
            <a:ahLst/>
            <a:cxnLst/>
            <a:rect l="l" t="t" r="r" b="b"/>
            <a:pathLst>
              <a:path h="3395345">
                <a:moveTo>
                  <a:pt x="0" y="3394898"/>
                </a:moveTo>
                <a:lnTo>
                  <a:pt x="0" y="0"/>
                </a:lnTo>
              </a:path>
            </a:pathLst>
          </a:custGeom>
          <a:ln w="12700">
            <a:solidFill>
              <a:srgbClr val="FCB64C"/>
            </a:solidFill>
          </a:ln>
        </p:spPr>
        <p:txBody>
          <a:bodyPr wrap="square" lIns="0" tIns="0" rIns="0" bIns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228786" y="4332540"/>
            <a:ext cx="305435" cy="304800"/>
            <a:chOff x="2228786" y="4332540"/>
            <a:chExt cx="305435" cy="304800"/>
          </a:xfrm>
        </p:grpSpPr>
        <p:pic>
          <p:nvPicPr>
            <p:cNvPr id="8" name="object 8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8786" y="4332540"/>
              <a:ext cx="304829" cy="304492"/>
            </a:xfrm>
            <a:prstGeom prst="rect">
              <a:avLst/>
            </a:prstGeom>
          </p:spPr>
        </p:pic>
        <p:pic>
          <p:nvPicPr>
            <p:cNvPr id="9" name="object 9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482" y="4389690"/>
              <a:ext cx="189433" cy="156209"/>
            </a:xfrm>
            <a:prstGeom prst="rect">
              <a:avLst/>
            </a:prstGeom>
          </p:spPr>
        </p:pic>
      </p:grpSp>
      <p:pic>
        <p:nvPicPr>
          <p:cNvPr id="10" name="object 10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1512" y="2134336"/>
            <a:ext cx="304800" cy="304800"/>
          </a:xfrm>
          <a:prstGeom prst="rect">
            <a:avLst/>
          </a:prstGeom>
        </p:spPr>
      </p:pic>
      <p:pic>
        <p:nvPicPr>
          <p:cNvPr id="11" name="object 11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4145" y="1001090"/>
            <a:ext cx="294097" cy="304800"/>
          </a:xfrm>
          <a:prstGeom prst="rect">
            <a:avLst/>
          </a:prstGeom>
        </p:spPr>
      </p:pic>
      <p:pic>
        <p:nvPicPr>
          <p:cNvPr id="12" name="object 12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8786" y="3574444"/>
            <a:ext cx="304800" cy="3048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98842" y="2147241"/>
            <a:ext cx="666750" cy="3175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</a:pPr>
            <a:r>
              <a:rPr lang="en-US" sz="2000" spc="-20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Loss</a:t>
            </a:r>
            <a:endParaRPr sz="2400" dirty="0">
              <a:latin typeface="Times New Roman" panose="02020603050405020304" pitchFamily="18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3234" y="3568094"/>
            <a:ext cx="1339850" cy="3175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Objective</a:t>
            </a:r>
            <a:endParaRPr sz="2400" dirty="0">
              <a:latin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8309" y="4297227"/>
            <a:ext cx="1727200" cy="3175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Optimization</a:t>
            </a:r>
            <a:endParaRPr sz="2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3">
                <a:extLst>
                  <a:ext uri="{FF2B5EF4-FFF2-40B4-BE49-F238E27FC236}">
                    <a16:creationId xmlns:a16="http://schemas.microsoft.com/office/drawing/2014/main" id="{23DC4864-9DAB-3F2D-3CCB-2CB389AEE3BA}"/>
                  </a:ext>
                </a:extLst>
              </p:cNvPr>
              <p:cNvSpPr txBox="1"/>
              <p:nvPr/>
            </p:nvSpPr>
            <p:spPr>
              <a:xfrm>
                <a:off x="2938386" y="820293"/>
                <a:ext cx="5643245" cy="1997726"/>
              </a:xfrm>
              <a:prstGeom prst="rect">
                <a:avLst/>
              </a:prstGeom>
            </p:spPr>
            <p:txBody>
              <a:bodyPr vert="horz" wrap="square" lIns="0" tIns="177800" rIns="0" bIns="0" rtlCol="0">
                <a:spAutoFit/>
              </a:bodyPr>
              <a:lstStyle/>
              <a:p>
                <a:pPr marL="201930" indent="-189865">
                  <a:lnSpc>
                    <a:spcPct val="100000"/>
                  </a:lnSpc>
                  <a:spcBef>
                    <a:spcPts val="1400"/>
                  </a:spcBef>
                  <a:buChar char="•"/>
                  <a:tabLst>
                    <a:tab pos="202565" algn="l"/>
                  </a:tabLst>
                </a:pPr>
                <a:r>
                  <a:rPr lang="en-US" sz="1800" spc="3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A</a:t>
                </a:r>
                <a:r>
                  <a:rPr lang="en-US" sz="1800" spc="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8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parameterized</a:t>
                </a:r>
                <a:r>
                  <a:rPr lang="en-US" sz="1800" spc="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8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function</a:t>
                </a:r>
                <a:r>
                  <a:rPr lang="en-US" sz="1800" spc="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8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</a:t>
                </a:r>
                <a:r>
                  <a:rPr lang="en-US" sz="1800" spc="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8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map</a:t>
                </a:r>
                <a:r>
                  <a:rPr lang="en-US" sz="1800" spc="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8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inputs</a:t>
                </a:r>
                <a:r>
                  <a:rPr lang="en-US" sz="18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8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to</a:t>
                </a:r>
                <a:r>
                  <a:rPr lang="en-US" sz="1800" spc="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8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label</a:t>
                </a:r>
                <a:endParaRPr lang="en-US" sz="1800" dirty="0">
                  <a:latin typeface="Times New Roman" panose="02020603050405020304" pitchFamily="18" charset="0"/>
                  <a:cs typeface="Roboto Lt"/>
                </a:endParaRPr>
              </a:p>
              <a:p>
                <a:pPr marL="354330" lvl="1" indent="-189865">
                  <a:lnSpc>
                    <a:spcPct val="100000"/>
                  </a:lnSpc>
                  <a:spcBef>
                    <a:spcPts val="1135"/>
                  </a:spcBef>
                  <a:buChar char="•"/>
                  <a:tabLst>
                    <a:tab pos="354965" algn="l"/>
                  </a:tabLst>
                </a:pPr>
                <a:r>
                  <a:rPr lang="en-US" sz="155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Model</a:t>
                </a:r>
                <a:r>
                  <a:rPr lang="en-US" sz="15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parameters</a:t>
                </a:r>
                <a:r>
                  <a:rPr lang="en-US" sz="155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5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VS</a:t>
                </a:r>
                <a:r>
                  <a:rPr lang="en-US" sz="155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hyper</a:t>
                </a:r>
                <a:r>
                  <a:rPr lang="en-US" sz="155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55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parameters</a:t>
                </a:r>
                <a:endParaRPr lang="en-US" sz="1550" dirty="0">
                  <a:latin typeface="Times New Roman" panose="02020603050405020304" pitchFamily="18" charset="0"/>
                  <a:cs typeface="Roboto Lt"/>
                </a:endParaRPr>
              </a:p>
              <a:p>
                <a:pPr marL="354330" lvl="1" indent="-189865">
                  <a:lnSpc>
                    <a:spcPct val="100000"/>
                  </a:lnSpc>
                  <a:spcBef>
                    <a:spcPts val="1070"/>
                  </a:spcBef>
                  <a:buChar char="•"/>
                  <a:tabLst>
                    <a:tab pos="354965" algn="l"/>
                    <a:tab pos="2157095" algn="l"/>
                  </a:tabLst>
                </a:pPr>
                <a:r>
                  <a:rPr lang="en-US" sz="155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E.g. listing </a:t>
                </a:r>
                <a:r>
                  <a:rPr lang="en-US" sz="2325" spc="15" baseline="1792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house </a:t>
                </a:r>
                <a14:m>
                  <m:oMath xmlns:m="http://schemas.openxmlformats.org/officeDocument/2006/math">
                    <m:r>
                      <a:rPr lang="en-US" altLang="zh-CN" sz="2325" i="1" spc="15" baseline="1792" smtClean="0">
                        <a:solidFill>
                          <a:srgbClr val="1D1D1D"/>
                        </a:solidFill>
                        <a:latin typeface="Cambria Math" panose="02040503050406030204" pitchFamily="18" charset="0"/>
                        <a:cs typeface="Roboto Lt"/>
                      </a:rPr>
                      <m:t>→</m:t>
                    </m:r>
                  </m:oMath>
                </a14:m>
                <a:r>
                  <a:rPr lang="en-US" sz="2325" spc="7" baseline="1792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sale</a:t>
                </a:r>
                <a:r>
                  <a:rPr lang="en-US" sz="2325" spc="-44" baseline="1792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2325" spc="7" baseline="1792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price</a:t>
                </a:r>
                <a:endParaRPr lang="en-US" sz="2325" baseline="1792" dirty="0">
                  <a:latin typeface="Times New Roman" panose="02020603050405020304" pitchFamily="18" charset="0"/>
                  <a:cs typeface="Roboto Lt"/>
                </a:endParaRPr>
              </a:p>
              <a:p>
                <a:pPr marL="201930" marR="5080" indent="-189865">
                  <a:lnSpc>
                    <a:spcPct val="116700"/>
                  </a:lnSpc>
                  <a:spcBef>
                    <a:spcPts val="445"/>
                  </a:spcBef>
                  <a:buChar char="•"/>
                  <a:tabLst>
                    <a:tab pos="202565" algn="l"/>
                  </a:tabLst>
                </a:pPr>
                <a:r>
                  <a:rPr lang="en-US" sz="18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 </a:t>
                </a:r>
                <a:r>
                  <a:rPr lang="en-US" sz="18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measure </a:t>
                </a:r>
                <a:r>
                  <a:rPr lang="en-US" sz="1800" spc="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of </a:t>
                </a:r>
                <a:r>
                  <a:rPr lang="en-US" sz="18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how </a:t>
                </a:r>
                <a:r>
                  <a:rPr lang="en-US" sz="1800" spc="1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good </a:t>
                </a:r>
                <a:r>
                  <a:rPr lang="en-US" sz="18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the </a:t>
                </a:r>
                <a:r>
                  <a:rPr lang="en-US" sz="18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model does </a:t>
                </a:r>
                <a:r>
                  <a:rPr lang="en-US" sz="1800" spc="-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in </a:t>
                </a:r>
                <a:r>
                  <a:rPr lang="en-US" sz="1800" spc="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terms </a:t>
                </a:r>
                <a:r>
                  <a:rPr lang="en-US" sz="1800" spc="2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of </a:t>
                </a:r>
                <a:r>
                  <a:rPr lang="en-US" sz="1800" spc="-425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 </a:t>
                </a:r>
                <a:r>
                  <a:rPr lang="en-US" sz="180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predicting the </a:t>
                </a:r>
                <a:r>
                  <a:rPr lang="en-US" sz="1800" spc="10" dirty="0">
                    <a:solidFill>
                      <a:srgbClr val="1D1D1D"/>
                    </a:solidFill>
                    <a:latin typeface="Times New Roman" panose="02020603050405020304" pitchFamily="18" charset="0"/>
                    <a:cs typeface="Roboto Lt"/>
                  </a:rPr>
                  <a:t>outcome</a:t>
                </a:r>
                <a:endParaRPr sz="1800" dirty="0">
                  <a:latin typeface="Times New Roman" panose="02020603050405020304" pitchFamily="18" charset="0"/>
                  <a:cs typeface="Roboto Lt"/>
                </a:endParaRPr>
              </a:p>
            </p:txBody>
          </p:sp>
        </mc:Choice>
        <mc:Fallback xmlns="">
          <p:sp>
            <p:nvSpPr>
              <p:cNvPr id="16" name="object 3">
                <a:extLst>
                  <a:ext uri="{FF2B5EF4-FFF2-40B4-BE49-F238E27FC236}">
                    <a16:creationId xmlns:a16="http://schemas.microsoft.com/office/drawing/2014/main" id="{23DC4864-9DAB-3F2D-3CCB-2CB389AEE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86" y="820293"/>
                <a:ext cx="5643245" cy="1997726"/>
              </a:xfrm>
              <a:prstGeom prst="rect">
                <a:avLst/>
              </a:prstGeom>
              <a:blipFill>
                <a:blip r:embed="rId7"/>
                <a:stretch>
                  <a:fillRect l="-2052" b="-6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4">
            <a:extLst>
              <a:ext uri="{FF2B5EF4-FFF2-40B4-BE49-F238E27FC236}">
                <a16:creationId xmlns:a16="http://schemas.microsoft.com/office/drawing/2014/main" id="{8F26E206-D6A4-5A69-F265-227D5ECB85E7}"/>
              </a:ext>
            </a:extLst>
          </p:cNvPr>
          <p:cNvSpPr txBox="1"/>
          <p:nvPr/>
        </p:nvSpPr>
        <p:spPr>
          <a:xfrm>
            <a:off x="2912991" y="2781221"/>
            <a:ext cx="5685155" cy="1837689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79730" indent="-189865">
              <a:lnSpc>
                <a:spcPct val="100000"/>
              </a:lnSpc>
              <a:spcBef>
                <a:spcPts val="665"/>
              </a:spcBef>
              <a:buChar char="•"/>
              <a:tabLst>
                <a:tab pos="380365" algn="l"/>
              </a:tabLst>
            </a:pPr>
            <a:r>
              <a:rPr sz="1550" spc="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E.g.</a:t>
            </a:r>
            <a:r>
              <a:rPr sz="15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classification </a:t>
            </a:r>
            <a:r>
              <a:rPr sz="155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/ </a:t>
            </a:r>
            <a:r>
              <a:rPr sz="15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regression </a:t>
            </a:r>
            <a:r>
              <a:rPr sz="155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/ </a:t>
            </a:r>
            <a:r>
              <a:rPr sz="15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contrastive</a:t>
            </a:r>
            <a:r>
              <a:rPr sz="15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5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/ </a:t>
            </a:r>
            <a:r>
              <a:rPr sz="15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triplet </a:t>
            </a:r>
            <a:r>
              <a:rPr sz="155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/ </a:t>
            </a:r>
            <a:r>
              <a:rPr sz="155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ranking</a:t>
            </a:r>
            <a:endParaRPr sz="1550" dirty="0">
              <a:latin typeface="Times New Roman" panose="02020603050405020304" pitchFamily="18" charset="0"/>
              <a:cs typeface="Roboto Lt"/>
            </a:endParaRPr>
          </a:p>
          <a:p>
            <a:pPr marL="379730" indent="-189865">
              <a:lnSpc>
                <a:spcPct val="100000"/>
              </a:lnSpc>
              <a:spcBef>
                <a:spcPts val="670"/>
              </a:spcBef>
              <a:buChar char="•"/>
              <a:tabLst>
                <a:tab pos="380365" algn="l"/>
              </a:tabLst>
            </a:pPr>
            <a:r>
              <a:rPr sz="1550" spc="15" dirty="0">
                <a:solidFill>
                  <a:srgbClr val="1D1D1D"/>
                </a:solidFill>
                <a:latin typeface="Times New Roman" panose="02020603050405020304" pitchFamily="18" charset="0"/>
              </a:rPr>
              <a:t>E.g</a:t>
            </a:r>
            <a:r>
              <a:rPr sz="2325" spc="22" baseline="179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.</a:t>
            </a:r>
            <a:r>
              <a:rPr sz="2325" spc="-7" baseline="1792" dirty="0">
                <a:solidFill>
                  <a:srgbClr val="1D1D1D"/>
                </a:solidFill>
                <a:latin typeface="Times New Roman"/>
                <a:cs typeface="Times New Roman"/>
              </a:rPr>
              <a:t> </a:t>
            </a:r>
            <a:r>
              <a:rPr sz="2925" spc="-7" baseline="1424" dirty="0">
                <a:solidFill>
                  <a:srgbClr val="1D1D1D"/>
                </a:solidFill>
                <a:latin typeface="Times New Roman"/>
                <a:cs typeface="Times New Roman"/>
              </a:rPr>
              <a:t>(</a:t>
            </a:r>
            <a:r>
              <a:rPr sz="2325" spc="7" baseline="179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</a:t>
            </a:r>
            <a:r>
              <a:rPr sz="2325" spc="-22" baseline="179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2325" spc="15" baseline="179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2325" spc="7" baseline="179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dict_price</a:t>
            </a:r>
            <a:r>
              <a:rPr sz="2325" spc="67" baseline="1792" dirty="0">
                <a:solidFill>
                  <a:srgbClr val="1D1D1D"/>
                </a:solidFill>
                <a:latin typeface="Times New Roman"/>
                <a:cs typeface="Times New Roman"/>
              </a:rPr>
              <a:t> </a:t>
            </a:r>
            <a:r>
              <a:rPr sz="2925" spc="-330" baseline="1424" dirty="0">
                <a:solidFill>
                  <a:srgbClr val="1D1D1D"/>
                </a:solidFill>
                <a:latin typeface="Lucida Sans Unicode"/>
                <a:cs typeface="Lucida Sans Unicode"/>
              </a:rPr>
              <a:t>−</a:t>
            </a:r>
            <a:r>
              <a:rPr sz="2925" spc="-277" baseline="1424" dirty="0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sz="2325" spc="7" baseline="1792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sale_price</a:t>
            </a:r>
            <a:r>
              <a:rPr sz="2925" spc="-7" baseline="1424" dirty="0">
                <a:solidFill>
                  <a:srgbClr val="1D1D1D"/>
                </a:solidFill>
                <a:latin typeface="Times New Roman"/>
                <a:cs typeface="Times New Roman"/>
              </a:rPr>
              <a:t>)</a:t>
            </a:r>
            <a:r>
              <a:rPr sz="2025" spc="22" baseline="32921" dirty="0">
                <a:solidFill>
                  <a:srgbClr val="1D1D1D"/>
                </a:solidFill>
                <a:latin typeface="Times New Roman"/>
                <a:cs typeface="Times New Roman"/>
              </a:rPr>
              <a:t>2</a:t>
            </a:r>
            <a:endParaRPr sz="2025" baseline="32921" dirty="0">
              <a:latin typeface="Times New Roman"/>
              <a:cs typeface="Times New Roman"/>
            </a:endParaRPr>
          </a:p>
          <a:p>
            <a:pPr marL="227329" indent="-189865">
              <a:lnSpc>
                <a:spcPct val="100000"/>
              </a:lnSpc>
              <a:spcBef>
                <a:spcPts val="730"/>
              </a:spcBef>
              <a:buChar char="•"/>
              <a:tabLst>
                <a:tab pos="227965" algn="l"/>
              </a:tabLst>
            </a:pPr>
            <a:r>
              <a:rPr sz="18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18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goal</a:t>
            </a:r>
            <a:r>
              <a:rPr sz="1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to</a:t>
            </a:r>
            <a:r>
              <a:rPr sz="18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optimize</a:t>
            </a:r>
            <a:r>
              <a:rPr sz="1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model</a:t>
            </a:r>
            <a:r>
              <a:rPr sz="18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params </a:t>
            </a:r>
            <a:r>
              <a:rPr sz="1800" spc="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  <a:p>
            <a:pPr marL="379730" lvl="1" indent="-189865">
              <a:lnSpc>
                <a:spcPct val="100000"/>
              </a:lnSpc>
              <a:spcBef>
                <a:spcPts val="1135"/>
              </a:spcBef>
              <a:buChar char="•"/>
              <a:tabLst>
                <a:tab pos="380365" algn="l"/>
              </a:tabLst>
            </a:pPr>
            <a:r>
              <a:rPr sz="1550" spc="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E.g.</a:t>
            </a:r>
            <a:r>
              <a:rPr sz="15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minimize the </a:t>
            </a:r>
            <a:r>
              <a:rPr sz="155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sum</a:t>
            </a:r>
            <a:r>
              <a:rPr sz="15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50" spc="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of</a:t>
            </a:r>
            <a:r>
              <a:rPr sz="15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losses </a:t>
            </a:r>
            <a:r>
              <a:rPr sz="155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over</a:t>
            </a:r>
            <a:r>
              <a:rPr sz="155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55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examples</a:t>
            </a:r>
            <a:endParaRPr sz="1550" dirty="0">
              <a:latin typeface="Times New Roman" panose="02020603050405020304" pitchFamily="18" charset="0"/>
              <a:cs typeface="Roboto Lt"/>
            </a:endParaRPr>
          </a:p>
          <a:p>
            <a:pPr marL="227329" indent="-189865">
              <a:lnSpc>
                <a:spcPct val="100000"/>
              </a:lnSpc>
              <a:spcBef>
                <a:spcPts val="780"/>
              </a:spcBef>
              <a:buChar char="•"/>
              <a:tabLst>
                <a:tab pos="227965" algn="l"/>
              </a:tabLst>
            </a:pPr>
            <a:r>
              <a:rPr sz="1800" spc="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18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algorithm</a:t>
            </a:r>
            <a:r>
              <a:rPr sz="18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for</a:t>
            </a:r>
            <a:r>
              <a:rPr sz="1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solving</a:t>
            </a:r>
            <a:r>
              <a:rPr sz="18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the</a:t>
            </a:r>
            <a:r>
              <a:rPr sz="18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800" spc="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objective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B77BCB43-E5CE-7398-263F-1CB69AD54BD6}"/>
              </a:ext>
            </a:extLst>
          </p:cNvPr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FD1D27FB-A64F-475B-A67D-090AE1DACDB1}" type="slidenum">
              <a:rPr lang="en-US" smtClean="0"/>
              <a:t>5</a:t>
            </a:fld>
            <a:endParaRPr 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4476115" cy="4521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/>
              <a:t>Types</a:t>
            </a:r>
            <a:r>
              <a:rPr spc="-15"/>
              <a:t> </a:t>
            </a:r>
            <a:r>
              <a:rPr spc="25"/>
              <a:t>of</a:t>
            </a:r>
            <a:r>
              <a:rPr spc="-10"/>
              <a:t> </a:t>
            </a:r>
            <a:r>
              <a:rPr spc="-25"/>
              <a:t>Supervised</a:t>
            </a:r>
            <a:r>
              <a:rPr spc="-10"/>
              <a:t> Models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944" y="1304260"/>
            <a:ext cx="2190750" cy="40363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 indent="180340">
              <a:lnSpc>
                <a:spcPct val="143900"/>
              </a:lnSpc>
              <a:spcBef>
                <a:spcPts val="100"/>
              </a:spcBef>
            </a:pPr>
            <a:r>
              <a:rPr lang="en-US" sz="2000" spc="-10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Decision</a:t>
            </a:r>
            <a:r>
              <a:rPr lang="en-US" sz="2000" spc="-75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 </a:t>
            </a:r>
            <a:r>
              <a:rPr lang="en-US" sz="2000" spc="-10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trees </a:t>
            </a:r>
            <a:r>
              <a:rPr lang="en-US" sz="2000" spc="-520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 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298" y="2537272"/>
            <a:ext cx="2394927" cy="32060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C68020"/>
                </a:solidFill>
                <a:latin typeface="Times New Roman" panose="02020603050405020304" pitchFamily="18" charset="0"/>
              </a:rPr>
              <a:t>Kernel</a:t>
            </a:r>
            <a:r>
              <a:rPr sz="2000" spc="-55" dirty="0">
                <a:solidFill>
                  <a:srgbClr val="C68020"/>
                </a:solidFill>
                <a:latin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C68020"/>
                </a:solidFill>
                <a:latin typeface="Times New Roman" panose="02020603050405020304" pitchFamily="18" charset="0"/>
              </a:rPr>
              <a:t>machines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263" y="3199546"/>
            <a:ext cx="2062480" cy="32060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C68020"/>
                </a:solidFill>
                <a:latin typeface="Times New Roman" panose="02020603050405020304" pitchFamily="18" charset="0"/>
              </a:rPr>
              <a:t>Neural</a:t>
            </a:r>
            <a:r>
              <a:rPr sz="2000" spc="-60" dirty="0">
                <a:solidFill>
                  <a:srgbClr val="C68020"/>
                </a:solidFill>
                <a:latin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C68020"/>
                </a:solidFill>
                <a:latin typeface="Times New Roman" panose="02020603050405020304" pitchFamily="18" charset="0"/>
              </a:rPr>
              <a:t>Networks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3025" y="1432873"/>
            <a:ext cx="51231" cy="2323817"/>
          </a:xfrm>
          <a:custGeom>
            <a:avLst/>
            <a:gdLst/>
            <a:ahLst/>
            <a:cxnLst/>
            <a:rect l="l" t="t" r="r" b="b"/>
            <a:pathLst>
              <a:path h="2856865">
                <a:moveTo>
                  <a:pt x="0" y="2856699"/>
                </a:moveTo>
                <a:lnTo>
                  <a:pt x="0" y="0"/>
                </a:lnTo>
              </a:path>
            </a:pathLst>
          </a:custGeom>
          <a:ln w="12700">
            <a:solidFill>
              <a:srgbClr val="FCB64C"/>
            </a:solidFill>
          </a:ln>
        </p:spPr>
        <p:txBody>
          <a:bodyPr wrap="square" lIns="0" tIns="0" rIns="0" bIns="0"/>
          <a:lstStyle/>
          <a:p>
            <a:endParaRPr/>
          </a:p>
        </p:txBody>
      </p:sp>
      <p:pic>
        <p:nvPicPr>
          <p:cNvPr id="9" name="object 9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8021" y="1977281"/>
            <a:ext cx="330200" cy="330200"/>
          </a:xfrm>
          <a:prstGeom prst="rect">
            <a:avLst/>
          </a:prstGeom>
        </p:spPr>
      </p:pic>
      <p:pic>
        <p:nvPicPr>
          <p:cNvPr id="10" name="object 10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5321" y="1386810"/>
            <a:ext cx="330200" cy="330200"/>
          </a:xfrm>
          <a:prstGeom prst="rect">
            <a:avLst/>
          </a:prstGeom>
        </p:spPr>
      </p:pic>
      <p:pic>
        <p:nvPicPr>
          <p:cNvPr id="11" name="object 11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5428" y="3245218"/>
            <a:ext cx="330200" cy="269336"/>
          </a:xfrm>
          <a:prstGeom prst="rect">
            <a:avLst/>
          </a:prstGeom>
        </p:spPr>
      </p:pic>
      <p:pic>
        <p:nvPicPr>
          <p:cNvPr id="12" name="object 12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6463" y="2567752"/>
            <a:ext cx="330200" cy="330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7814" y="1839938"/>
            <a:ext cx="2115403" cy="565150"/>
          </a:xfrm>
        </p:spPr>
        <p:txBody>
          <a:bodyPr>
            <a:spAutoFit/>
          </a:bodyPr>
          <a:lstStyle/>
          <a:p>
            <a:pPr marL="12700" lvl="0" indent="180340">
              <a:lnSpc>
                <a:spcPct val="143900"/>
              </a:lnSpc>
              <a:spcBef>
                <a:spcPts val="100"/>
              </a:spcBef>
            </a:pPr>
            <a:r>
              <a:rPr lang="en-US" sz="2000" spc="-15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Linear</a:t>
            </a:r>
            <a:r>
              <a:rPr lang="en-US" sz="2000" spc="-70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 </a:t>
            </a:r>
            <a:r>
              <a:rPr lang="en-US" sz="2000" spc="-10" dirty="0">
                <a:solidFill>
                  <a:srgbClr val="C68020"/>
                </a:solidFill>
                <a:latin typeface="Times New Roman" panose="02020603050405020304" pitchFamily="18" charset="0"/>
                <a:ea typeface="等线"/>
              </a:rPr>
              <a:t>methods</a:t>
            </a:r>
            <a:endParaRPr sz="2000" dirty="0">
              <a:latin typeface="Times New Roman" panose="02020603050405020304" pitchFamily="18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DF4597D-F55F-8BE7-713B-34F5854F9514}"/>
              </a:ext>
            </a:extLst>
          </p:cNvPr>
          <p:cNvSpPr txBox="1"/>
          <p:nvPr/>
        </p:nvSpPr>
        <p:spPr>
          <a:xfrm>
            <a:off x="3073556" y="1386810"/>
            <a:ext cx="5179598" cy="2092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45770" indent="-228600"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 trees to make decisions</a:t>
            </a:r>
          </a:p>
          <a:p>
            <a:pPr marL="241300" marR="445770" indent="-228600"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endParaRPr lang="en-US" spc="-15" dirty="0">
              <a:solidFill>
                <a:srgbClr val="1D1D1D"/>
              </a:solidFill>
              <a:latin typeface="Times New Roman" panose="02020603050405020304" pitchFamily="18" charset="0"/>
              <a:cs typeface="Roboto Lt"/>
            </a:endParaRPr>
          </a:p>
          <a:p>
            <a:pPr marL="241300" marR="445770" indent="-228600"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Decision is made from a linear  combination of input features</a:t>
            </a:r>
          </a:p>
          <a:p>
            <a:pPr marL="241300" marR="445770" indent="-228600"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 kernel 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functions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to </a:t>
            </a:r>
            <a:r>
              <a:rPr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compute </a:t>
            </a:r>
            <a:r>
              <a:rPr spc="-5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 similarities</a:t>
            </a:r>
            <a:endParaRPr dirty="0">
              <a:latin typeface="Times New Roman" panose="02020603050405020304" pitchFamily="18" charset="0"/>
              <a:cs typeface="Roboto Lt"/>
            </a:endParaRPr>
          </a:p>
          <a:p>
            <a:pPr marL="241300" marR="5080" indent="-228600">
              <a:spcBef>
                <a:spcPts val="800"/>
              </a:spcBef>
              <a:buChar char="•"/>
              <a:tabLst>
                <a:tab pos="240665" algn="l"/>
                <a:tab pos="241300" algn="l"/>
              </a:tabLst>
            </a:pPr>
            <a:r>
              <a:rPr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Use </a:t>
            </a:r>
            <a:r>
              <a:rPr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neural</a:t>
            </a:r>
            <a:r>
              <a:rPr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networks to learn</a:t>
            </a:r>
            <a:r>
              <a:rPr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feature </a:t>
            </a:r>
            <a:r>
              <a:rPr spc="-5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representations</a:t>
            </a:r>
            <a:endParaRPr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7C121A0-D1CE-49B7-56DA-AC95056C485C}"/>
              </a:ext>
            </a:extLst>
          </p:cNvPr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FD1D27FB-A64F-475B-A67D-090AE1DACDB1}" type="slidenum">
              <a:rPr lang="en-US" smtClean="0"/>
              <a:t>6</a:t>
            </a:fld>
            <a:endParaRPr 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58DDD1-BDDE-454E-AC24-691FA42E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0E2DA-69CF-4959-991A-6C857BAD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Overview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Method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CF118-0B4B-424B-A916-15658A43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5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2346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Decision</a:t>
            </a:r>
            <a:r>
              <a:rPr spc="-130" dirty="0"/>
              <a:t> </a:t>
            </a:r>
            <a:r>
              <a:rPr spc="-3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169" y="1095369"/>
            <a:ext cx="1375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Roboto Lt"/>
              </a:rPr>
              <a:t>Classification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9489" y="1091038"/>
            <a:ext cx="1270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 panose="02020603050405020304" pitchFamily="18" charset="0"/>
                <a:cs typeface="Roboto Lt"/>
              </a:rPr>
              <a:t>Reg</a:t>
            </a:r>
            <a:r>
              <a:rPr sz="1800" spc="-30" dirty="0">
                <a:latin typeface="Times New Roman" panose="02020603050405020304" pitchFamily="18" charset="0"/>
                <a:cs typeface="Roboto Lt"/>
              </a:rPr>
              <a:t>r</a:t>
            </a:r>
            <a:r>
              <a:rPr sz="1800" spc="-5" dirty="0">
                <a:latin typeface="Times New Roman" panose="02020603050405020304" pitchFamily="18" charset="0"/>
                <a:cs typeface="Roboto Lt"/>
              </a:rPr>
              <a:t>es</a:t>
            </a:r>
            <a:r>
              <a:rPr sz="1800" spc="-10" dirty="0">
                <a:latin typeface="Times New Roman" panose="02020603050405020304" pitchFamily="18" charset="0"/>
                <a:cs typeface="Roboto Lt"/>
              </a:rPr>
              <a:t>sion</a:t>
            </a:r>
            <a:endParaRPr sz="18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390" y="1593977"/>
            <a:ext cx="1375410" cy="466152"/>
          </a:xfrm>
          <a:prstGeom prst="rect">
            <a:avLst/>
          </a:prstGeom>
          <a:ln w="25400">
            <a:solidFill>
              <a:srgbClr val="FCB64C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21005" marR="115570" indent="-297815">
              <a:lnSpc>
                <a:spcPts val="1600"/>
              </a:lnSpc>
              <a:spcBef>
                <a:spcPts val="434"/>
              </a:spcBef>
            </a:pP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Have</a:t>
            </a:r>
            <a:r>
              <a:rPr sz="1400" spc="-5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enough </a:t>
            </a:r>
            <a:r>
              <a:rPr sz="1400" spc="-3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data?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8053" y="2398755"/>
            <a:ext cx="996597" cy="654098"/>
          </a:xfrm>
          <a:custGeom>
            <a:avLst/>
            <a:gdLst>
              <a:gd name="connsiteX0" fmla="*/ 0 w 996315"/>
              <a:gd name="connsiteY0" fmla="*/ 0 h 530273"/>
              <a:gd name="connsiteX1" fmla="*/ 996315 w 996315"/>
              <a:gd name="connsiteY1" fmla="*/ 0 h 530273"/>
              <a:gd name="connsiteX2" fmla="*/ 996315 w 996315"/>
              <a:gd name="connsiteY2" fmla="*/ 530273 h 530273"/>
              <a:gd name="connsiteX3" fmla="*/ 0 w 996315"/>
              <a:gd name="connsiteY3" fmla="*/ 530273 h 530273"/>
              <a:gd name="connsiteX4" fmla="*/ 0 w 996315"/>
              <a:gd name="connsiteY4" fmla="*/ 0 h 530273"/>
              <a:gd name="connsiteX0" fmla="*/ 0 w 996315"/>
              <a:gd name="connsiteY0" fmla="*/ 0 h 663623"/>
              <a:gd name="connsiteX1" fmla="*/ 996315 w 996315"/>
              <a:gd name="connsiteY1" fmla="*/ 0 h 663623"/>
              <a:gd name="connsiteX2" fmla="*/ 996315 w 996315"/>
              <a:gd name="connsiteY2" fmla="*/ 663623 h 663623"/>
              <a:gd name="connsiteX3" fmla="*/ 0 w 996315"/>
              <a:gd name="connsiteY3" fmla="*/ 530273 h 663623"/>
              <a:gd name="connsiteX4" fmla="*/ 0 w 996315"/>
              <a:gd name="connsiteY4" fmla="*/ 0 h 663623"/>
              <a:gd name="connsiteX0" fmla="*/ 6350 w 1002665"/>
              <a:gd name="connsiteY0" fmla="*/ 0 h 669973"/>
              <a:gd name="connsiteX1" fmla="*/ 1002665 w 1002665"/>
              <a:gd name="connsiteY1" fmla="*/ 0 h 669973"/>
              <a:gd name="connsiteX2" fmla="*/ 1002665 w 1002665"/>
              <a:gd name="connsiteY2" fmla="*/ 663623 h 669973"/>
              <a:gd name="connsiteX3" fmla="*/ 0 w 1002665"/>
              <a:gd name="connsiteY3" fmla="*/ 669973 h 669973"/>
              <a:gd name="connsiteX4" fmla="*/ 6350 w 1002665"/>
              <a:gd name="connsiteY4" fmla="*/ 0 h 669973"/>
              <a:gd name="connsiteX0" fmla="*/ 282 w 996597"/>
              <a:gd name="connsiteY0" fmla="*/ 0 h 663623"/>
              <a:gd name="connsiteX1" fmla="*/ 996597 w 996597"/>
              <a:gd name="connsiteY1" fmla="*/ 0 h 663623"/>
              <a:gd name="connsiteX2" fmla="*/ 996597 w 996597"/>
              <a:gd name="connsiteY2" fmla="*/ 663623 h 663623"/>
              <a:gd name="connsiteX3" fmla="*/ 6632 w 996597"/>
              <a:gd name="connsiteY3" fmla="*/ 654098 h 663623"/>
              <a:gd name="connsiteX4" fmla="*/ 282 w 996597"/>
              <a:gd name="connsiteY4" fmla="*/ 0 h 663623"/>
              <a:gd name="connsiteX0" fmla="*/ 282 w 996597"/>
              <a:gd name="connsiteY0" fmla="*/ 0 h 663623"/>
              <a:gd name="connsiteX1" fmla="*/ 996597 w 996597"/>
              <a:gd name="connsiteY1" fmla="*/ 0 h 663623"/>
              <a:gd name="connsiteX2" fmla="*/ 996597 w 996597"/>
              <a:gd name="connsiteY2" fmla="*/ 663623 h 663623"/>
              <a:gd name="connsiteX3" fmla="*/ 6632 w 996597"/>
              <a:gd name="connsiteY3" fmla="*/ 654098 h 663623"/>
              <a:gd name="connsiteX4" fmla="*/ 282 w 996597"/>
              <a:gd name="connsiteY4" fmla="*/ 0 h 663623"/>
              <a:gd name="connsiteX0" fmla="*/ 282 w 996597"/>
              <a:gd name="connsiteY0" fmla="*/ 0 h 654098"/>
              <a:gd name="connsiteX1" fmla="*/ 996597 w 996597"/>
              <a:gd name="connsiteY1" fmla="*/ 0 h 654098"/>
              <a:gd name="connsiteX2" fmla="*/ 996597 w 996597"/>
              <a:gd name="connsiteY2" fmla="*/ 650923 h 654098"/>
              <a:gd name="connsiteX3" fmla="*/ 6632 w 996597"/>
              <a:gd name="connsiteY3" fmla="*/ 654098 h 654098"/>
              <a:gd name="connsiteX4" fmla="*/ 282 w 996597"/>
              <a:gd name="connsiteY4" fmla="*/ 0 h 65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597" h="654098">
                <a:moveTo>
                  <a:pt x="282" y="0"/>
                </a:moveTo>
                <a:lnTo>
                  <a:pt x="996597" y="0"/>
                </a:lnTo>
                <a:lnTo>
                  <a:pt x="996597" y="650923"/>
                </a:lnTo>
                <a:lnTo>
                  <a:pt x="6632" y="654098"/>
                </a:lnTo>
                <a:cubicBezTo>
                  <a:pt x="8749" y="430774"/>
                  <a:pt x="-1835" y="223324"/>
                  <a:pt x="282" y="0"/>
                </a:cubicBez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247650" marR="172085" indent="-68580">
              <a:lnSpc>
                <a:spcPts val="1600"/>
              </a:lnSpc>
              <a:spcBef>
                <a:spcPts val="935"/>
              </a:spcBef>
            </a:pP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Imp</a:t>
            </a:r>
            <a:r>
              <a:rPr sz="1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4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</a:t>
            </a:r>
            <a:r>
              <a:rPr sz="1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 </a:t>
            </a:r>
            <a:r>
              <a:rPr sz="14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Label?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87867" y="2060765"/>
            <a:ext cx="196215" cy="325120"/>
            <a:chOff x="1987867" y="2060765"/>
            <a:chExt cx="196215" cy="325120"/>
          </a:xfrm>
        </p:grpSpPr>
        <p:sp>
          <p:nvSpPr>
            <p:cNvPr id="8" name="object 8"/>
            <p:cNvSpPr/>
            <p:nvPr/>
          </p:nvSpPr>
          <p:spPr>
            <a:xfrm>
              <a:off x="2000567" y="2073465"/>
              <a:ext cx="123825" cy="221615"/>
            </a:xfrm>
            <a:custGeom>
              <a:avLst/>
              <a:gdLst/>
              <a:ahLst/>
              <a:cxnLst/>
              <a:rect l="l" t="t" r="r" b="b"/>
              <a:pathLst>
                <a:path w="123825" h="221614">
                  <a:moveTo>
                    <a:pt x="0" y="0"/>
                  </a:moveTo>
                  <a:lnTo>
                    <a:pt x="117233" y="210489"/>
                  </a:lnTo>
                  <a:lnTo>
                    <a:pt x="123431" y="221615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64562" y="2254326"/>
              <a:ext cx="106680" cy="118745"/>
            </a:xfrm>
            <a:custGeom>
              <a:avLst/>
              <a:gdLst/>
              <a:ahLst/>
              <a:cxnLst/>
              <a:rect l="l" t="t" r="r" b="b"/>
              <a:pathLst>
                <a:path w="106680" h="118744">
                  <a:moveTo>
                    <a:pt x="0" y="59321"/>
                  </a:moveTo>
                  <a:lnTo>
                    <a:pt x="102679" y="118427"/>
                  </a:lnTo>
                  <a:lnTo>
                    <a:pt x="106514" y="0"/>
                  </a:lnTo>
                </a:path>
                <a:path w="106680" h="118744">
                  <a:moveTo>
                    <a:pt x="53251" y="29654"/>
                  </a:moveTo>
                  <a:lnTo>
                    <a:pt x="102679" y="118427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6419" y="2060765"/>
            <a:ext cx="1238250" cy="1022985"/>
            <a:chOff x="326419" y="2060765"/>
            <a:chExt cx="1238250" cy="1022985"/>
          </a:xfrm>
        </p:grpSpPr>
        <p:sp>
          <p:nvSpPr>
            <p:cNvPr id="11" name="object 11"/>
            <p:cNvSpPr/>
            <p:nvPr/>
          </p:nvSpPr>
          <p:spPr>
            <a:xfrm>
              <a:off x="1293355" y="2073465"/>
              <a:ext cx="259079" cy="238125"/>
            </a:xfrm>
            <a:custGeom>
              <a:avLst/>
              <a:gdLst/>
              <a:ahLst/>
              <a:cxnLst/>
              <a:rect l="l" t="t" r="r" b="b"/>
              <a:pathLst>
                <a:path w="259080" h="238125">
                  <a:moveTo>
                    <a:pt x="258495" y="0"/>
                  </a:moveTo>
                  <a:lnTo>
                    <a:pt x="9359" y="229057"/>
                  </a:lnTo>
                  <a:lnTo>
                    <a:pt x="0" y="237655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27916" y="2257653"/>
              <a:ext cx="116205" cy="113664"/>
            </a:xfrm>
            <a:custGeom>
              <a:avLst/>
              <a:gdLst/>
              <a:ahLst/>
              <a:cxnLst/>
              <a:rect l="l" t="t" r="r" b="b"/>
              <a:pathLst>
                <a:path w="116205" h="113664">
                  <a:moveTo>
                    <a:pt x="33536" y="0"/>
                  </a:moveTo>
                  <a:lnTo>
                    <a:pt x="0" y="113639"/>
                  </a:lnTo>
                  <a:lnTo>
                    <a:pt x="116048" y="89750"/>
                  </a:lnTo>
                </a:path>
                <a:path w="116205" h="113664">
                  <a:moveTo>
                    <a:pt x="74799" y="44869"/>
                  </a:moveTo>
                  <a:lnTo>
                    <a:pt x="0" y="11363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119" y="2390190"/>
              <a:ext cx="996315" cy="680720"/>
            </a:xfrm>
            <a:custGeom>
              <a:avLst/>
              <a:gdLst/>
              <a:ahLst/>
              <a:cxnLst/>
              <a:rect l="l" t="t" r="r" b="b"/>
              <a:pathLst>
                <a:path w="996315" h="680719">
                  <a:moveTo>
                    <a:pt x="228446" y="0"/>
                  </a:moveTo>
                  <a:lnTo>
                    <a:pt x="767819" y="0"/>
                  </a:lnTo>
                  <a:lnTo>
                    <a:pt x="813278" y="175"/>
                  </a:lnTo>
                  <a:lnTo>
                    <a:pt x="879056" y="4725"/>
                  </a:lnTo>
                  <a:lnTo>
                    <a:pt x="929215" y="24691"/>
                  </a:lnTo>
                  <a:lnTo>
                    <a:pt x="971568" y="67045"/>
                  </a:lnTo>
                  <a:lnTo>
                    <a:pt x="991534" y="117205"/>
                  </a:lnTo>
                  <a:lnTo>
                    <a:pt x="996085" y="182984"/>
                  </a:lnTo>
                  <a:lnTo>
                    <a:pt x="996260" y="228447"/>
                  </a:lnTo>
                  <a:lnTo>
                    <a:pt x="996260" y="452069"/>
                  </a:lnTo>
                  <a:lnTo>
                    <a:pt x="996085" y="497530"/>
                  </a:lnTo>
                  <a:lnTo>
                    <a:pt x="991534" y="563306"/>
                  </a:lnTo>
                  <a:lnTo>
                    <a:pt x="971568" y="613463"/>
                  </a:lnTo>
                  <a:lnTo>
                    <a:pt x="929215" y="655817"/>
                  </a:lnTo>
                  <a:lnTo>
                    <a:pt x="879056" y="675783"/>
                  </a:lnTo>
                  <a:lnTo>
                    <a:pt x="813278" y="680329"/>
                  </a:lnTo>
                  <a:lnTo>
                    <a:pt x="767819" y="680504"/>
                  </a:lnTo>
                  <a:lnTo>
                    <a:pt x="228446" y="680504"/>
                  </a:lnTo>
                  <a:lnTo>
                    <a:pt x="182986" y="680329"/>
                  </a:lnTo>
                  <a:lnTo>
                    <a:pt x="117206" y="675783"/>
                  </a:lnTo>
                  <a:lnTo>
                    <a:pt x="67047" y="655817"/>
                  </a:lnTo>
                  <a:lnTo>
                    <a:pt x="24693" y="613463"/>
                  </a:lnTo>
                  <a:lnTo>
                    <a:pt x="4723" y="563306"/>
                  </a:lnTo>
                  <a:lnTo>
                    <a:pt x="174" y="497530"/>
                  </a:lnTo>
                  <a:lnTo>
                    <a:pt x="0" y="452069"/>
                  </a:lnTo>
                  <a:lnTo>
                    <a:pt x="0" y="228447"/>
                  </a:lnTo>
                  <a:lnTo>
                    <a:pt x="174" y="182984"/>
                  </a:lnTo>
                  <a:lnTo>
                    <a:pt x="4723" y="117205"/>
                  </a:lnTo>
                  <a:lnTo>
                    <a:pt x="24693" y="67045"/>
                  </a:lnTo>
                  <a:lnTo>
                    <a:pt x="67047" y="24691"/>
                  </a:lnTo>
                  <a:lnTo>
                    <a:pt x="117206" y="4725"/>
                  </a:lnTo>
                  <a:lnTo>
                    <a:pt x="182986" y="175"/>
                  </a:lnTo>
                  <a:lnTo>
                    <a:pt x="228446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06066" y="2118588"/>
            <a:ext cx="308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1400" spc="-1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1400" spc="-5" dirty="0">
                <a:latin typeface="Times New Roman" panose="02020603050405020304" pitchFamily="18" charset="0"/>
                <a:cs typeface="Roboto Lt"/>
              </a:rPr>
              <a:t>s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12031" y="3061944"/>
            <a:ext cx="1068070" cy="1031875"/>
            <a:chOff x="1012031" y="3061944"/>
            <a:chExt cx="1068070" cy="1031875"/>
          </a:xfrm>
        </p:grpSpPr>
        <p:sp>
          <p:nvSpPr>
            <p:cNvPr id="16" name="object 16"/>
            <p:cNvSpPr/>
            <p:nvPr/>
          </p:nvSpPr>
          <p:spPr>
            <a:xfrm>
              <a:off x="1829904" y="3074644"/>
              <a:ext cx="237490" cy="272415"/>
            </a:xfrm>
            <a:custGeom>
              <a:avLst/>
              <a:gdLst/>
              <a:ahLst/>
              <a:cxnLst/>
              <a:rect l="l" t="t" r="r" b="b"/>
              <a:pathLst>
                <a:path w="237489" h="272414">
                  <a:moveTo>
                    <a:pt x="236943" y="0"/>
                  </a:moveTo>
                  <a:lnTo>
                    <a:pt x="8331" y="262623"/>
                  </a:lnTo>
                  <a:lnTo>
                    <a:pt x="0" y="27219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71535" y="3297237"/>
              <a:ext cx="113030" cy="116839"/>
            </a:xfrm>
            <a:custGeom>
              <a:avLst/>
              <a:gdLst/>
              <a:ahLst/>
              <a:cxnLst/>
              <a:rect l="l" t="t" r="r" b="b"/>
              <a:pathLst>
                <a:path w="113030" h="116839">
                  <a:moveTo>
                    <a:pt x="20726" y="0"/>
                  </a:moveTo>
                  <a:lnTo>
                    <a:pt x="0" y="116662"/>
                  </a:lnTo>
                  <a:lnTo>
                    <a:pt x="112687" y="80060"/>
                  </a:lnTo>
                </a:path>
                <a:path w="113030" h="116839">
                  <a:moveTo>
                    <a:pt x="66700" y="40030"/>
                  </a:moveTo>
                  <a:lnTo>
                    <a:pt x="0" y="116662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4731" y="3437864"/>
              <a:ext cx="892810" cy="643255"/>
            </a:xfrm>
            <a:custGeom>
              <a:avLst/>
              <a:gdLst/>
              <a:ahLst/>
              <a:cxnLst/>
              <a:rect l="l" t="t" r="r" b="b"/>
              <a:pathLst>
                <a:path w="892810" h="643254">
                  <a:moveTo>
                    <a:pt x="204594" y="0"/>
                  </a:moveTo>
                  <a:lnTo>
                    <a:pt x="687660" y="0"/>
                  </a:lnTo>
                  <a:lnTo>
                    <a:pt x="728371" y="156"/>
                  </a:lnTo>
                  <a:lnTo>
                    <a:pt x="787287" y="4227"/>
                  </a:lnTo>
                  <a:lnTo>
                    <a:pt x="832211" y="22112"/>
                  </a:lnTo>
                  <a:lnTo>
                    <a:pt x="870139" y="60046"/>
                  </a:lnTo>
                  <a:lnTo>
                    <a:pt x="888024" y="104968"/>
                  </a:lnTo>
                  <a:lnTo>
                    <a:pt x="892100" y="163880"/>
                  </a:lnTo>
                  <a:lnTo>
                    <a:pt x="892257" y="204597"/>
                  </a:lnTo>
                  <a:lnTo>
                    <a:pt x="892257" y="438308"/>
                  </a:lnTo>
                  <a:lnTo>
                    <a:pt x="892100" y="479021"/>
                  </a:lnTo>
                  <a:lnTo>
                    <a:pt x="888024" y="537932"/>
                  </a:lnTo>
                  <a:lnTo>
                    <a:pt x="870139" y="582857"/>
                  </a:lnTo>
                  <a:lnTo>
                    <a:pt x="832211" y="620790"/>
                  </a:lnTo>
                  <a:lnTo>
                    <a:pt x="787287" y="638673"/>
                  </a:lnTo>
                  <a:lnTo>
                    <a:pt x="728371" y="642746"/>
                  </a:lnTo>
                  <a:lnTo>
                    <a:pt x="687660" y="642903"/>
                  </a:lnTo>
                  <a:lnTo>
                    <a:pt x="204594" y="642903"/>
                  </a:lnTo>
                  <a:lnTo>
                    <a:pt x="163881" y="642746"/>
                  </a:lnTo>
                  <a:lnTo>
                    <a:pt x="104970" y="638673"/>
                  </a:lnTo>
                  <a:lnTo>
                    <a:pt x="60045" y="620790"/>
                  </a:lnTo>
                  <a:lnTo>
                    <a:pt x="22112" y="582857"/>
                  </a:lnTo>
                  <a:lnTo>
                    <a:pt x="4229" y="537932"/>
                  </a:lnTo>
                  <a:lnTo>
                    <a:pt x="156" y="479021"/>
                  </a:lnTo>
                  <a:lnTo>
                    <a:pt x="0" y="438308"/>
                  </a:lnTo>
                  <a:lnTo>
                    <a:pt x="0" y="204597"/>
                  </a:lnTo>
                  <a:lnTo>
                    <a:pt x="156" y="163880"/>
                  </a:lnTo>
                  <a:lnTo>
                    <a:pt x="4229" y="104968"/>
                  </a:lnTo>
                  <a:lnTo>
                    <a:pt x="22112" y="60046"/>
                  </a:lnTo>
                  <a:lnTo>
                    <a:pt x="60045" y="22112"/>
                  </a:lnTo>
                  <a:lnTo>
                    <a:pt x="104970" y="4227"/>
                  </a:lnTo>
                  <a:lnTo>
                    <a:pt x="163881" y="156"/>
                  </a:lnTo>
                  <a:lnTo>
                    <a:pt x="204594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29531" y="3529558"/>
            <a:ext cx="681355" cy="4419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47955">
              <a:lnSpc>
                <a:spcPts val="1600"/>
              </a:lnSpc>
              <a:spcBef>
                <a:spcPts val="220"/>
              </a:spcBef>
            </a:pP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 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Labeling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8813" y="2528617"/>
            <a:ext cx="796925" cy="423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 marR="5080" indent="-200660">
              <a:lnSpc>
                <a:spcPts val="1600"/>
              </a:lnSpc>
              <a:spcBef>
                <a:spcPts val="1420"/>
              </a:spcBef>
            </a:pPr>
            <a:r>
              <a:rPr sz="1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Coll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ecting </a:t>
            </a:r>
            <a:r>
              <a:rPr sz="1400" spc="-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5672" y="3110329"/>
            <a:ext cx="308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1400" spc="-1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1400" spc="-5" dirty="0">
                <a:latin typeface="Times New Roman" panose="02020603050405020304" pitchFamily="18" charset="0"/>
                <a:cs typeface="Roboto Lt"/>
              </a:rPr>
              <a:t>s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42360" y="3104604"/>
            <a:ext cx="251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 panose="02020603050405020304" pitchFamily="18" charset="0"/>
                <a:cs typeface="Roboto Lt"/>
              </a:rPr>
              <a:t>No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5768" y="3427636"/>
            <a:ext cx="996315" cy="530273"/>
          </a:xfrm>
          <a:prstGeom prst="rect">
            <a:avLst/>
          </a:prstGeom>
          <a:ln w="25400">
            <a:solidFill>
              <a:srgbClr val="FCB64C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275590" marR="172085" indent="-95885">
              <a:lnSpc>
                <a:spcPts val="1600"/>
              </a:lnSpc>
              <a:spcBef>
                <a:spcPts val="935"/>
              </a:spcBef>
            </a:pP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Imp</a:t>
            </a:r>
            <a:r>
              <a:rPr sz="1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r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o</a:t>
            </a:r>
            <a:r>
              <a:rPr sz="1400" spc="-2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v</a:t>
            </a:r>
            <a:r>
              <a:rPr sz="1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 </a:t>
            </a:r>
            <a:r>
              <a:rPr sz="14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Data?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03436" y="3061944"/>
            <a:ext cx="182880" cy="351790"/>
            <a:chOff x="2503436" y="3061944"/>
            <a:chExt cx="182880" cy="351790"/>
          </a:xfrm>
        </p:grpSpPr>
        <p:sp>
          <p:nvSpPr>
            <p:cNvPr id="25" name="object 25"/>
            <p:cNvSpPr/>
            <p:nvPr/>
          </p:nvSpPr>
          <p:spPr>
            <a:xfrm>
              <a:off x="2516136" y="3074644"/>
              <a:ext cx="106680" cy="245110"/>
            </a:xfrm>
            <a:custGeom>
              <a:avLst/>
              <a:gdLst/>
              <a:ahLst/>
              <a:cxnLst/>
              <a:rect l="l" t="t" r="r" b="b"/>
              <a:pathLst>
                <a:path w="106680" h="245110">
                  <a:moveTo>
                    <a:pt x="0" y="0"/>
                  </a:moveTo>
                  <a:lnTo>
                    <a:pt x="101384" y="233121"/>
                  </a:lnTo>
                  <a:lnTo>
                    <a:pt x="106464" y="244792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61640" y="3283470"/>
              <a:ext cx="112395" cy="118110"/>
            </a:xfrm>
            <a:custGeom>
              <a:avLst/>
              <a:gdLst/>
              <a:ahLst/>
              <a:cxnLst/>
              <a:rect l="l" t="t" r="r" b="b"/>
              <a:pathLst>
                <a:path w="112394" h="118110">
                  <a:moveTo>
                    <a:pt x="0" y="48628"/>
                  </a:moveTo>
                  <a:lnTo>
                    <a:pt x="96418" y="117487"/>
                  </a:lnTo>
                  <a:lnTo>
                    <a:pt x="111798" y="0"/>
                  </a:lnTo>
                </a:path>
                <a:path w="112394" h="118110">
                  <a:moveTo>
                    <a:pt x="55892" y="24320"/>
                  </a:moveTo>
                  <a:lnTo>
                    <a:pt x="96418" y="117487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003967" y="1576911"/>
            <a:ext cx="1275397" cy="529881"/>
          </a:xfrm>
          <a:custGeom>
            <a:avLst/>
            <a:gdLst>
              <a:gd name="connsiteX0" fmla="*/ 0 w 1270635"/>
              <a:gd name="connsiteY0" fmla="*/ 0 h 358431"/>
              <a:gd name="connsiteX1" fmla="*/ 1270635 w 1270635"/>
              <a:gd name="connsiteY1" fmla="*/ 0 h 358431"/>
              <a:gd name="connsiteX2" fmla="*/ 1270635 w 1270635"/>
              <a:gd name="connsiteY2" fmla="*/ 358431 h 358431"/>
              <a:gd name="connsiteX3" fmla="*/ 0 w 1270635"/>
              <a:gd name="connsiteY3" fmla="*/ 358431 h 358431"/>
              <a:gd name="connsiteX4" fmla="*/ 0 w 1270635"/>
              <a:gd name="connsiteY4" fmla="*/ 0 h 358431"/>
              <a:gd name="connsiteX0" fmla="*/ 0 w 1289685"/>
              <a:gd name="connsiteY0" fmla="*/ 0 h 534643"/>
              <a:gd name="connsiteX1" fmla="*/ 1270635 w 1289685"/>
              <a:gd name="connsiteY1" fmla="*/ 0 h 534643"/>
              <a:gd name="connsiteX2" fmla="*/ 1289685 w 1289685"/>
              <a:gd name="connsiteY2" fmla="*/ 534643 h 534643"/>
              <a:gd name="connsiteX3" fmla="*/ 0 w 1289685"/>
              <a:gd name="connsiteY3" fmla="*/ 358431 h 534643"/>
              <a:gd name="connsiteX4" fmla="*/ 0 w 1289685"/>
              <a:gd name="connsiteY4" fmla="*/ 0 h 534643"/>
              <a:gd name="connsiteX0" fmla="*/ 0 w 1289685"/>
              <a:gd name="connsiteY0" fmla="*/ 0 h 534643"/>
              <a:gd name="connsiteX1" fmla="*/ 1270635 w 1289685"/>
              <a:gd name="connsiteY1" fmla="*/ 0 h 534643"/>
              <a:gd name="connsiteX2" fmla="*/ 1289685 w 1289685"/>
              <a:gd name="connsiteY2" fmla="*/ 534643 h 534643"/>
              <a:gd name="connsiteX3" fmla="*/ 4763 w 1289685"/>
              <a:gd name="connsiteY3" fmla="*/ 529881 h 534643"/>
              <a:gd name="connsiteX4" fmla="*/ 0 w 1289685"/>
              <a:gd name="connsiteY4" fmla="*/ 0 h 534643"/>
              <a:gd name="connsiteX0" fmla="*/ 0 w 1275397"/>
              <a:gd name="connsiteY0" fmla="*/ 0 h 529881"/>
              <a:gd name="connsiteX1" fmla="*/ 1270635 w 1275397"/>
              <a:gd name="connsiteY1" fmla="*/ 0 h 529881"/>
              <a:gd name="connsiteX2" fmla="*/ 1275397 w 1275397"/>
              <a:gd name="connsiteY2" fmla="*/ 510830 h 529881"/>
              <a:gd name="connsiteX3" fmla="*/ 4763 w 1275397"/>
              <a:gd name="connsiteY3" fmla="*/ 529881 h 529881"/>
              <a:gd name="connsiteX4" fmla="*/ 0 w 1275397"/>
              <a:gd name="connsiteY4" fmla="*/ 0 h 529881"/>
              <a:gd name="connsiteX0" fmla="*/ 0 w 1275397"/>
              <a:gd name="connsiteY0" fmla="*/ 0 h 529881"/>
              <a:gd name="connsiteX1" fmla="*/ 1270635 w 1275397"/>
              <a:gd name="connsiteY1" fmla="*/ 0 h 529881"/>
              <a:gd name="connsiteX2" fmla="*/ 1275397 w 1275397"/>
              <a:gd name="connsiteY2" fmla="*/ 520355 h 529881"/>
              <a:gd name="connsiteX3" fmla="*/ 4763 w 1275397"/>
              <a:gd name="connsiteY3" fmla="*/ 529881 h 529881"/>
              <a:gd name="connsiteX4" fmla="*/ 0 w 1275397"/>
              <a:gd name="connsiteY4" fmla="*/ 0 h 52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5397" h="529881">
                <a:moveTo>
                  <a:pt x="0" y="0"/>
                </a:moveTo>
                <a:lnTo>
                  <a:pt x="1270635" y="0"/>
                </a:lnTo>
                <a:cubicBezTo>
                  <a:pt x="1272222" y="170277"/>
                  <a:pt x="1273810" y="350078"/>
                  <a:pt x="1275397" y="520355"/>
                </a:cubicBezTo>
                <a:lnTo>
                  <a:pt x="4763" y="529881"/>
                </a:lnTo>
                <a:cubicBezTo>
                  <a:pt x="3175" y="353254"/>
                  <a:pt x="1588" y="176627"/>
                  <a:pt x="0" y="0"/>
                </a:cubicBez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115"/>
              </a:spcBef>
            </a:pP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Is</a:t>
            </a:r>
            <a:r>
              <a:rPr sz="1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in</a:t>
            </a:r>
            <a:r>
              <a:rPr sz="1400" spc="-1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palo</a:t>
            </a:r>
            <a:r>
              <a:rPr sz="1400" spc="-2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alto?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82553" y="2431691"/>
            <a:ext cx="996315" cy="663575"/>
          </a:xfrm>
          <a:custGeom>
            <a:avLst/>
            <a:gdLst/>
            <a:ahLst/>
            <a:cxnLst/>
            <a:rect l="l" t="t" r="r" b="b"/>
            <a:pathLst>
              <a:path w="996314" h="663575">
                <a:moveTo>
                  <a:pt x="996260" y="0"/>
                </a:moveTo>
                <a:lnTo>
                  <a:pt x="0" y="0"/>
                </a:lnTo>
                <a:lnTo>
                  <a:pt x="0" y="663361"/>
                </a:lnTo>
                <a:lnTo>
                  <a:pt x="996260" y="663361"/>
                </a:lnTo>
                <a:lnTo>
                  <a:pt x="996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82554" y="2431692"/>
            <a:ext cx="1001078" cy="658860"/>
          </a:xfrm>
          <a:custGeom>
            <a:avLst/>
            <a:gdLst>
              <a:gd name="connsiteX0" fmla="*/ 0 w 996315"/>
              <a:gd name="connsiteY0" fmla="*/ 0 h 530273"/>
              <a:gd name="connsiteX1" fmla="*/ 996315 w 996315"/>
              <a:gd name="connsiteY1" fmla="*/ 0 h 530273"/>
              <a:gd name="connsiteX2" fmla="*/ 996315 w 996315"/>
              <a:gd name="connsiteY2" fmla="*/ 530273 h 530273"/>
              <a:gd name="connsiteX3" fmla="*/ 0 w 996315"/>
              <a:gd name="connsiteY3" fmla="*/ 530273 h 530273"/>
              <a:gd name="connsiteX4" fmla="*/ 0 w 996315"/>
              <a:gd name="connsiteY4" fmla="*/ 0 h 530273"/>
              <a:gd name="connsiteX0" fmla="*/ 0 w 1001078"/>
              <a:gd name="connsiteY0" fmla="*/ 0 h 658860"/>
              <a:gd name="connsiteX1" fmla="*/ 996315 w 1001078"/>
              <a:gd name="connsiteY1" fmla="*/ 0 h 658860"/>
              <a:gd name="connsiteX2" fmla="*/ 1001078 w 1001078"/>
              <a:gd name="connsiteY2" fmla="*/ 658860 h 658860"/>
              <a:gd name="connsiteX3" fmla="*/ 0 w 1001078"/>
              <a:gd name="connsiteY3" fmla="*/ 530273 h 658860"/>
              <a:gd name="connsiteX4" fmla="*/ 0 w 1001078"/>
              <a:gd name="connsiteY4" fmla="*/ 0 h 658860"/>
              <a:gd name="connsiteX0" fmla="*/ 0 w 1001078"/>
              <a:gd name="connsiteY0" fmla="*/ 0 h 658860"/>
              <a:gd name="connsiteX1" fmla="*/ 996315 w 1001078"/>
              <a:gd name="connsiteY1" fmla="*/ 0 h 658860"/>
              <a:gd name="connsiteX2" fmla="*/ 1001078 w 1001078"/>
              <a:gd name="connsiteY2" fmla="*/ 658860 h 658860"/>
              <a:gd name="connsiteX3" fmla="*/ 4762 w 1001078"/>
              <a:gd name="connsiteY3" fmla="*/ 658860 h 658860"/>
              <a:gd name="connsiteX4" fmla="*/ 0 w 1001078"/>
              <a:gd name="connsiteY4" fmla="*/ 0 h 65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78" h="658860">
                <a:moveTo>
                  <a:pt x="0" y="0"/>
                </a:moveTo>
                <a:lnTo>
                  <a:pt x="996315" y="0"/>
                </a:lnTo>
                <a:cubicBezTo>
                  <a:pt x="997903" y="219620"/>
                  <a:pt x="999490" y="439240"/>
                  <a:pt x="1001078" y="658860"/>
                </a:cubicBezTo>
                <a:lnTo>
                  <a:pt x="4762" y="658860"/>
                </a:lnTo>
                <a:cubicBezTo>
                  <a:pt x="3175" y="439240"/>
                  <a:pt x="1587" y="219620"/>
                  <a:pt x="0" y="0"/>
                </a:cubicBez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163195" marR="155575" indent="43180">
              <a:lnSpc>
                <a:spcPts val="1600"/>
              </a:lnSpc>
              <a:spcBef>
                <a:spcPts val="935"/>
              </a:spcBef>
            </a:pP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Is living </a:t>
            </a:r>
            <a:r>
              <a:rPr sz="1400" spc="-33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sqft</a:t>
            </a:r>
            <a:r>
              <a:rPr sz="1400" spc="-4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&gt;</a:t>
            </a:r>
            <a:r>
              <a:rPr sz="1400" spc="-4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2k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04206" y="2106396"/>
            <a:ext cx="190500" cy="312420"/>
            <a:chOff x="4904206" y="2106396"/>
            <a:chExt cx="190500" cy="312420"/>
          </a:xfrm>
        </p:grpSpPr>
        <p:sp>
          <p:nvSpPr>
            <p:cNvPr id="31" name="object 31"/>
            <p:cNvSpPr/>
            <p:nvPr/>
          </p:nvSpPr>
          <p:spPr>
            <a:xfrm>
              <a:off x="4916906" y="2119096"/>
              <a:ext cx="118745" cy="209550"/>
            </a:xfrm>
            <a:custGeom>
              <a:avLst/>
              <a:gdLst/>
              <a:ahLst/>
              <a:cxnLst/>
              <a:rect l="l" t="t" r="r" b="b"/>
              <a:pathLst>
                <a:path w="118745" h="209550">
                  <a:moveTo>
                    <a:pt x="0" y="0"/>
                  </a:moveTo>
                  <a:lnTo>
                    <a:pt x="111861" y="198132"/>
                  </a:lnTo>
                  <a:lnTo>
                    <a:pt x="118122" y="209219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75707" y="2287282"/>
              <a:ext cx="106680" cy="118745"/>
            </a:xfrm>
            <a:custGeom>
              <a:avLst/>
              <a:gdLst/>
              <a:ahLst/>
              <a:cxnLst/>
              <a:rect l="l" t="t" r="r" b="b"/>
              <a:pathLst>
                <a:path w="106679" h="118744">
                  <a:moveTo>
                    <a:pt x="0" y="59944"/>
                  </a:moveTo>
                  <a:lnTo>
                    <a:pt x="103035" y="118440"/>
                  </a:lnTo>
                  <a:lnTo>
                    <a:pt x="106172" y="0"/>
                  </a:lnTo>
                </a:path>
                <a:path w="106679" h="118744">
                  <a:moveTo>
                    <a:pt x="53086" y="29972"/>
                  </a:moveTo>
                  <a:lnTo>
                    <a:pt x="103035" y="11844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240646" y="2106396"/>
            <a:ext cx="1234440" cy="1010285"/>
            <a:chOff x="3240646" y="2106396"/>
            <a:chExt cx="1234440" cy="1010285"/>
          </a:xfrm>
        </p:grpSpPr>
        <p:sp>
          <p:nvSpPr>
            <p:cNvPr id="34" name="object 34"/>
            <p:cNvSpPr/>
            <p:nvPr/>
          </p:nvSpPr>
          <p:spPr>
            <a:xfrm>
              <a:off x="4212501" y="2119096"/>
              <a:ext cx="249554" cy="226695"/>
            </a:xfrm>
            <a:custGeom>
              <a:avLst/>
              <a:gdLst/>
              <a:ahLst/>
              <a:cxnLst/>
              <a:rect l="l" t="t" r="r" b="b"/>
              <a:pathLst>
                <a:path w="249554" h="226694">
                  <a:moveTo>
                    <a:pt x="249478" y="0"/>
                  </a:moveTo>
                  <a:lnTo>
                    <a:pt x="9410" y="217703"/>
                  </a:lnTo>
                  <a:lnTo>
                    <a:pt x="0" y="226225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46638" y="2291638"/>
              <a:ext cx="116839" cy="113664"/>
            </a:xfrm>
            <a:custGeom>
              <a:avLst/>
              <a:gdLst/>
              <a:ahLst/>
              <a:cxnLst/>
              <a:rect l="l" t="t" r="r" b="b"/>
              <a:pathLst>
                <a:path w="116839" h="113664">
                  <a:moveTo>
                    <a:pt x="34315" y="0"/>
                  </a:moveTo>
                  <a:lnTo>
                    <a:pt x="0" y="113411"/>
                  </a:lnTo>
                  <a:lnTo>
                    <a:pt x="116217" y="90322"/>
                  </a:lnTo>
                </a:path>
                <a:path w="116839" h="113664">
                  <a:moveTo>
                    <a:pt x="75260" y="45161"/>
                  </a:moveTo>
                  <a:lnTo>
                    <a:pt x="0" y="113411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53346" y="2423121"/>
              <a:ext cx="996315" cy="680720"/>
            </a:xfrm>
            <a:custGeom>
              <a:avLst/>
              <a:gdLst/>
              <a:ahLst/>
              <a:cxnLst/>
              <a:rect l="l" t="t" r="r" b="b"/>
              <a:pathLst>
                <a:path w="996314" h="680719">
                  <a:moveTo>
                    <a:pt x="228447" y="0"/>
                  </a:moveTo>
                  <a:lnTo>
                    <a:pt x="767816" y="0"/>
                  </a:lnTo>
                  <a:lnTo>
                    <a:pt x="813279" y="175"/>
                  </a:lnTo>
                  <a:lnTo>
                    <a:pt x="879059" y="4725"/>
                  </a:lnTo>
                  <a:lnTo>
                    <a:pt x="929216" y="24691"/>
                  </a:lnTo>
                  <a:lnTo>
                    <a:pt x="971567" y="67045"/>
                  </a:lnTo>
                  <a:lnTo>
                    <a:pt x="991538" y="117205"/>
                  </a:lnTo>
                  <a:lnTo>
                    <a:pt x="996089" y="182984"/>
                  </a:lnTo>
                  <a:lnTo>
                    <a:pt x="996264" y="228447"/>
                  </a:lnTo>
                  <a:lnTo>
                    <a:pt x="996264" y="452069"/>
                  </a:lnTo>
                  <a:lnTo>
                    <a:pt x="996089" y="497524"/>
                  </a:lnTo>
                  <a:lnTo>
                    <a:pt x="991538" y="563304"/>
                  </a:lnTo>
                  <a:lnTo>
                    <a:pt x="971567" y="613463"/>
                  </a:lnTo>
                  <a:lnTo>
                    <a:pt x="929216" y="655817"/>
                  </a:lnTo>
                  <a:lnTo>
                    <a:pt x="879059" y="675783"/>
                  </a:lnTo>
                  <a:lnTo>
                    <a:pt x="813279" y="680329"/>
                  </a:lnTo>
                  <a:lnTo>
                    <a:pt x="767816" y="680504"/>
                  </a:lnTo>
                  <a:lnTo>
                    <a:pt x="228447" y="680504"/>
                  </a:lnTo>
                  <a:lnTo>
                    <a:pt x="182990" y="680329"/>
                  </a:lnTo>
                  <a:lnTo>
                    <a:pt x="117206" y="675783"/>
                  </a:lnTo>
                  <a:lnTo>
                    <a:pt x="67047" y="655817"/>
                  </a:lnTo>
                  <a:lnTo>
                    <a:pt x="24697" y="613463"/>
                  </a:lnTo>
                  <a:lnTo>
                    <a:pt x="4725" y="563304"/>
                  </a:lnTo>
                  <a:lnTo>
                    <a:pt x="175" y="497524"/>
                  </a:lnTo>
                  <a:lnTo>
                    <a:pt x="0" y="452069"/>
                  </a:lnTo>
                  <a:lnTo>
                    <a:pt x="0" y="228447"/>
                  </a:lnTo>
                  <a:lnTo>
                    <a:pt x="175" y="182984"/>
                  </a:lnTo>
                  <a:lnTo>
                    <a:pt x="4725" y="117205"/>
                  </a:lnTo>
                  <a:lnTo>
                    <a:pt x="24697" y="67045"/>
                  </a:lnTo>
                  <a:lnTo>
                    <a:pt x="67047" y="24691"/>
                  </a:lnTo>
                  <a:lnTo>
                    <a:pt x="117206" y="4725"/>
                  </a:lnTo>
                  <a:lnTo>
                    <a:pt x="182990" y="175"/>
                  </a:lnTo>
                  <a:lnTo>
                    <a:pt x="228447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120297" y="2164219"/>
            <a:ext cx="308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1400" spc="-1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1400" spc="-5" dirty="0">
                <a:latin typeface="Times New Roman" panose="02020603050405020304" pitchFamily="18" charset="0"/>
                <a:cs typeface="Roboto Lt"/>
              </a:rPr>
              <a:t>s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926255" y="3094875"/>
            <a:ext cx="1043940" cy="955675"/>
            <a:chOff x="3926255" y="3094875"/>
            <a:chExt cx="1043940" cy="955675"/>
          </a:xfrm>
        </p:grpSpPr>
        <p:sp>
          <p:nvSpPr>
            <p:cNvPr id="39" name="object 39"/>
            <p:cNvSpPr/>
            <p:nvPr/>
          </p:nvSpPr>
          <p:spPr>
            <a:xfrm>
              <a:off x="4769586" y="3107575"/>
              <a:ext cx="187960" cy="200025"/>
            </a:xfrm>
            <a:custGeom>
              <a:avLst/>
              <a:gdLst/>
              <a:ahLst/>
              <a:cxnLst/>
              <a:rect l="l" t="t" r="r" b="b"/>
              <a:pathLst>
                <a:path w="187960" h="200025">
                  <a:moveTo>
                    <a:pt x="187528" y="0"/>
                  </a:moveTo>
                  <a:lnTo>
                    <a:pt x="8699" y="190220"/>
                  </a:lnTo>
                  <a:lnTo>
                    <a:pt x="0" y="199478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08690" y="3256038"/>
              <a:ext cx="114300" cy="116205"/>
            </a:xfrm>
            <a:custGeom>
              <a:avLst/>
              <a:gdLst/>
              <a:ahLst/>
              <a:cxnLst/>
              <a:rect l="l" t="t" r="r" b="b"/>
              <a:pathLst>
                <a:path w="114300" h="116204">
                  <a:moveTo>
                    <a:pt x="25184" y="0"/>
                  </a:moveTo>
                  <a:lnTo>
                    <a:pt x="0" y="115785"/>
                  </a:lnTo>
                  <a:lnTo>
                    <a:pt x="114007" y="83515"/>
                  </a:lnTo>
                </a:path>
                <a:path w="114300" h="116204">
                  <a:moveTo>
                    <a:pt x="69596" y="41757"/>
                  </a:moveTo>
                  <a:lnTo>
                    <a:pt x="0" y="115785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38955" y="3394595"/>
              <a:ext cx="892810" cy="643255"/>
            </a:xfrm>
            <a:custGeom>
              <a:avLst/>
              <a:gdLst/>
              <a:ahLst/>
              <a:cxnLst/>
              <a:rect l="l" t="t" r="r" b="b"/>
              <a:pathLst>
                <a:path w="892810" h="643254">
                  <a:moveTo>
                    <a:pt x="204597" y="0"/>
                  </a:moveTo>
                  <a:lnTo>
                    <a:pt x="687666" y="0"/>
                  </a:lnTo>
                  <a:lnTo>
                    <a:pt x="728383" y="156"/>
                  </a:lnTo>
                  <a:lnTo>
                    <a:pt x="787295" y="4227"/>
                  </a:lnTo>
                  <a:lnTo>
                    <a:pt x="832217" y="22112"/>
                  </a:lnTo>
                  <a:lnTo>
                    <a:pt x="870146" y="60046"/>
                  </a:lnTo>
                  <a:lnTo>
                    <a:pt x="888031" y="104968"/>
                  </a:lnTo>
                  <a:lnTo>
                    <a:pt x="892107" y="163880"/>
                  </a:lnTo>
                  <a:lnTo>
                    <a:pt x="892263" y="204597"/>
                  </a:lnTo>
                  <a:lnTo>
                    <a:pt x="892263" y="438315"/>
                  </a:lnTo>
                  <a:lnTo>
                    <a:pt x="892107" y="479025"/>
                  </a:lnTo>
                  <a:lnTo>
                    <a:pt x="888031" y="537935"/>
                  </a:lnTo>
                  <a:lnTo>
                    <a:pt x="870146" y="582857"/>
                  </a:lnTo>
                  <a:lnTo>
                    <a:pt x="832217" y="620789"/>
                  </a:lnTo>
                  <a:lnTo>
                    <a:pt x="787295" y="638673"/>
                  </a:lnTo>
                  <a:lnTo>
                    <a:pt x="728383" y="642746"/>
                  </a:lnTo>
                  <a:lnTo>
                    <a:pt x="687666" y="642903"/>
                  </a:lnTo>
                  <a:lnTo>
                    <a:pt x="204597" y="642903"/>
                  </a:lnTo>
                  <a:lnTo>
                    <a:pt x="163885" y="642746"/>
                  </a:lnTo>
                  <a:lnTo>
                    <a:pt x="104970" y="638673"/>
                  </a:lnTo>
                  <a:lnTo>
                    <a:pt x="60046" y="620789"/>
                  </a:lnTo>
                  <a:lnTo>
                    <a:pt x="22117" y="582857"/>
                  </a:lnTo>
                  <a:lnTo>
                    <a:pt x="4232" y="537935"/>
                  </a:lnTo>
                  <a:lnTo>
                    <a:pt x="156" y="479025"/>
                  </a:lnTo>
                  <a:lnTo>
                    <a:pt x="0" y="438315"/>
                  </a:lnTo>
                  <a:lnTo>
                    <a:pt x="0" y="204597"/>
                  </a:lnTo>
                  <a:lnTo>
                    <a:pt x="156" y="163880"/>
                  </a:lnTo>
                  <a:lnTo>
                    <a:pt x="4232" y="104968"/>
                  </a:lnTo>
                  <a:lnTo>
                    <a:pt x="22117" y="60046"/>
                  </a:lnTo>
                  <a:lnTo>
                    <a:pt x="60046" y="22112"/>
                  </a:lnTo>
                  <a:lnTo>
                    <a:pt x="104970" y="4227"/>
                  </a:lnTo>
                  <a:lnTo>
                    <a:pt x="163885" y="156"/>
                  </a:lnTo>
                  <a:lnTo>
                    <a:pt x="204597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484643" y="2568471"/>
            <a:ext cx="804115" cy="423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57150" indent="-67310">
              <a:lnSpc>
                <a:spcPts val="1600"/>
              </a:lnSpc>
              <a:spcBef>
                <a:spcPts val="1305"/>
              </a:spcBef>
            </a:pP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Pr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ic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1400" spc="-1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= </a:t>
            </a:r>
            <a:r>
              <a:rPr sz="1400" spc="-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1.2M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19489" y="3494112"/>
            <a:ext cx="682981" cy="423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16510" indent="-68580">
              <a:lnSpc>
                <a:spcPts val="1600"/>
              </a:lnSpc>
              <a:spcBef>
                <a:spcPts val="1340"/>
              </a:spcBef>
            </a:pP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Pr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ic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1400" spc="-1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= </a:t>
            </a:r>
            <a:r>
              <a:rPr sz="1400" spc="-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4.2M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56595" y="3112135"/>
            <a:ext cx="251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 panose="02020603050405020304" pitchFamily="18" charset="0"/>
                <a:cs typeface="Roboto Lt"/>
              </a:rPr>
              <a:t>No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255311" y="3107575"/>
            <a:ext cx="892810" cy="955866"/>
            <a:chOff x="5255311" y="3107575"/>
            <a:chExt cx="892810" cy="955866"/>
          </a:xfrm>
        </p:grpSpPr>
        <p:sp>
          <p:nvSpPr>
            <p:cNvPr id="46" name="object 46"/>
            <p:cNvSpPr/>
            <p:nvPr/>
          </p:nvSpPr>
          <p:spPr>
            <a:xfrm>
              <a:off x="5428729" y="3107575"/>
              <a:ext cx="88265" cy="204470"/>
            </a:xfrm>
            <a:custGeom>
              <a:avLst/>
              <a:gdLst/>
              <a:ahLst/>
              <a:cxnLst/>
              <a:rect l="l" t="t" r="r" b="b"/>
              <a:pathLst>
                <a:path w="88264" h="204470">
                  <a:moveTo>
                    <a:pt x="0" y="0"/>
                  </a:moveTo>
                  <a:lnTo>
                    <a:pt x="82816" y="192557"/>
                  </a:lnTo>
                  <a:lnTo>
                    <a:pt x="87845" y="204241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55551" y="3276066"/>
              <a:ext cx="112395" cy="117475"/>
            </a:xfrm>
            <a:custGeom>
              <a:avLst/>
              <a:gdLst/>
              <a:ahLst/>
              <a:cxnLst/>
              <a:rect l="l" t="t" r="r" b="b"/>
              <a:pathLst>
                <a:path w="112395" h="117475">
                  <a:moveTo>
                    <a:pt x="0" y="48171"/>
                  </a:moveTo>
                  <a:lnTo>
                    <a:pt x="96139" y="117424"/>
                  </a:lnTo>
                  <a:lnTo>
                    <a:pt x="112001" y="0"/>
                  </a:lnTo>
                </a:path>
                <a:path w="112395" h="117475">
                  <a:moveTo>
                    <a:pt x="55994" y="24091"/>
                  </a:moveTo>
                  <a:lnTo>
                    <a:pt x="96139" y="117424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55311" y="3420186"/>
              <a:ext cx="892810" cy="643255"/>
            </a:xfrm>
            <a:custGeom>
              <a:avLst/>
              <a:gdLst/>
              <a:ahLst/>
              <a:cxnLst/>
              <a:rect l="l" t="t" r="r" b="b"/>
              <a:pathLst>
                <a:path w="892810" h="643254">
                  <a:moveTo>
                    <a:pt x="687654" y="0"/>
                  </a:moveTo>
                  <a:lnTo>
                    <a:pt x="204584" y="0"/>
                  </a:lnTo>
                  <a:lnTo>
                    <a:pt x="163874" y="156"/>
                  </a:lnTo>
                  <a:lnTo>
                    <a:pt x="104968" y="4232"/>
                  </a:lnTo>
                  <a:lnTo>
                    <a:pt x="60039" y="22117"/>
                  </a:lnTo>
                  <a:lnTo>
                    <a:pt x="22105" y="60046"/>
                  </a:lnTo>
                  <a:lnTo>
                    <a:pt x="4227" y="104970"/>
                  </a:lnTo>
                  <a:lnTo>
                    <a:pt x="156" y="163885"/>
                  </a:lnTo>
                  <a:lnTo>
                    <a:pt x="0" y="204597"/>
                  </a:lnTo>
                  <a:lnTo>
                    <a:pt x="0" y="438315"/>
                  </a:lnTo>
                  <a:lnTo>
                    <a:pt x="156" y="479025"/>
                  </a:lnTo>
                  <a:lnTo>
                    <a:pt x="4227" y="537935"/>
                  </a:lnTo>
                  <a:lnTo>
                    <a:pt x="22105" y="582858"/>
                  </a:lnTo>
                  <a:lnTo>
                    <a:pt x="60039" y="620792"/>
                  </a:lnTo>
                  <a:lnTo>
                    <a:pt x="104968" y="638676"/>
                  </a:lnTo>
                  <a:lnTo>
                    <a:pt x="163874" y="642749"/>
                  </a:lnTo>
                  <a:lnTo>
                    <a:pt x="204584" y="642905"/>
                  </a:lnTo>
                  <a:lnTo>
                    <a:pt x="687654" y="642905"/>
                  </a:lnTo>
                  <a:lnTo>
                    <a:pt x="728365" y="642749"/>
                  </a:lnTo>
                  <a:lnTo>
                    <a:pt x="787280" y="638676"/>
                  </a:lnTo>
                  <a:lnTo>
                    <a:pt x="832204" y="620792"/>
                  </a:lnTo>
                  <a:lnTo>
                    <a:pt x="870133" y="582858"/>
                  </a:lnTo>
                  <a:lnTo>
                    <a:pt x="888018" y="537935"/>
                  </a:lnTo>
                  <a:lnTo>
                    <a:pt x="892094" y="479025"/>
                  </a:lnTo>
                  <a:lnTo>
                    <a:pt x="892251" y="438315"/>
                  </a:lnTo>
                  <a:lnTo>
                    <a:pt x="892251" y="204597"/>
                  </a:lnTo>
                  <a:lnTo>
                    <a:pt x="892094" y="163885"/>
                  </a:lnTo>
                  <a:lnTo>
                    <a:pt x="888018" y="104970"/>
                  </a:lnTo>
                  <a:lnTo>
                    <a:pt x="870133" y="60046"/>
                  </a:lnTo>
                  <a:lnTo>
                    <a:pt x="832204" y="22117"/>
                  </a:lnTo>
                  <a:lnTo>
                    <a:pt x="787280" y="4232"/>
                  </a:lnTo>
                  <a:lnTo>
                    <a:pt x="728365" y="156"/>
                  </a:lnTo>
                  <a:lnTo>
                    <a:pt x="687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55311" y="3420186"/>
              <a:ext cx="892810" cy="643255"/>
            </a:xfrm>
            <a:custGeom>
              <a:avLst/>
              <a:gdLst/>
              <a:ahLst/>
              <a:cxnLst/>
              <a:rect l="l" t="t" r="r" b="b"/>
              <a:pathLst>
                <a:path w="892810" h="643254">
                  <a:moveTo>
                    <a:pt x="204584" y="0"/>
                  </a:moveTo>
                  <a:lnTo>
                    <a:pt x="687654" y="0"/>
                  </a:lnTo>
                  <a:lnTo>
                    <a:pt x="728365" y="156"/>
                  </a:lnTo>
                  <a:lnTo>
                    <a:pt x="787280" y="4232"/>
                  </a:lnTo>
                  <a:lnTo>
                    <a:pt x="832204" y="22117"/>
                  </a:lnTo>
                  <a:lnTo>
                    <a:pt x="870133" y="60046"/>
                  </a:lnTo>
                  <a:lnTo>
                    <a:pt x="888018" y="104970"/>
                  </a:lnTo>
                  <a:lnTo>
                    <a:pt x="892094" y="163885"/>
                  </a:lnTo>
                  <a:lnTo>
                    <a:pt x="892251" y="204597"/>
                  </a:lnTo>
                  <a:lnTo>
                    <a:pt x="892251" y="438315"/>
                  </a:lnTo>
                  <a:lnTo>
                    <a:pt x="892094" y="479025"/>
                  </a:lnTo>
                  <a:lnTo>
                    <a:pt x="888018" y="537935"/>
                  </a:lnTo>
                  <a:lnTo>
                    <a:pt x="870133" y="582860"/>
                  </a:lnTo>
                  <a:lnTo>
                    <a:pt x="832204" y="620793"/>
                  </a:lnTo>
                  <a:lnTo>
                    <a:pt x="787280" y="638676"/>
                  </a:lnTo>
                  <a:lnTo>
                    <a:pt x="728365" y="642749"/>
                  </a:lnTo>
                  <a:lnTo>
                    <a:pt x="687654" y="642905"/>
                  </a:lnTo>
                  <a:lnTo>
                    <a:pt x="204584" y="642905"/>
                  </a:lnTo>
                  <a:lnTo>
                    <a:pt x="163874" y="642749"/>
                  </a:lnTo>
                  <a:lnTo>
                    <a:pt x="104968" y="638676"/>
                  </a:lnTo>
                  <a:lnTo>
                    <a:pt x="60039" y="620793"/>
                  </a:lnTo>
                  <a:lnTo>
                    <a:pt x="22105" y="582860"/>
                  </a:lnTo>
                  <a:lnTo>
                    <a:pt x="4227" y="537935"/>
                  </a:lnTo>
                  <a:lnTo>
                    <a:pt x="156" y="479025"/>
                  </a:lnTo>
                  <a:lnTo>
                    <a:pt x="0" y="438315"/>
                  </a:lnTo>
                  <a:lnTo>
                    <a:pt x="0" y="204597"/>
                  </a:lnTo>
                  <a:lnTo>
                    <a:pt x="156" y="163885"/>
                  </a:lnTo>
                  <a:lnTo>
                    <a:pt x="4227" y="104970"/>
                  </a:lnTo>
                  <a:lnTo>
                    <a:pt x="22105" y="60046"/>
                  </a:lnTo>
                  <a:lnTo>
                    <a:pt x="60039" y="22117"/>
                  </a:lnTo>
                  <a:lnTo>
                    <a:pt x="104968" y="4232"/>
                  </a:lnTo>
                  <a:lnTo>
                    <a:pt x="163874" y="156"/>
                  </a:lnTo>
                  <a:lnTo>
                    <a:pt x="204584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423013" y="3511880"/>
            <a:ext cx="725107" cy="4419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0645" marR="5080" indent="-68580">
              <a:lnSpc>
                <a:spcPts val="1600"/>
              </a:lnSpc>
              <a:spcBef>
                <a:spcPts val="220"/>
              </a:spcBef>
            </a:pP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Pr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ic</a:t>
            </a:r>
            <a:r>
              <a:rPr sz="1400" spc="-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1400" spc="-1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= </a:t>
            </a:r>
            <a:r>
              <a:rPr sz="1400" spc="-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2.8M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87897" y="1021410"/>
            <a:ext cx="2677160" cy="2500172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Explainable</a:t>
            </a:r>
            <a:endParaRPr sz="2200" dirty="0">
              <a:latin typeface="Times New Roman" panose="02020603050405020304" pitchFamily="18" charset="0"/>
              <a:cs typeface="Roboto Lt"/>
            </a:endParaRPr>
          </a:p>
          <a:p>
            <a:pPr marL="241300" marR="5080" indent="-228600">
              <a:lnSpc>
                <a:spcPct val="113599"/>
              </a:lnSpc>
              <a:spcBef>
                <a:spcPts val="8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Handle both </a:t>
            </a:r>
            <a:r>
              <a:rPr lang="en-US" sz="220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numerical</a:t>
            </a:r>
            <a:r>
              <a:rPr lang="en-US" sz="2200" spc="-8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22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and categorical features  without  preprocessing</a:t>
            </a:r>
          </a:p>
        </p:txBody>
      </p:sp>
      <p:sp>
        <p:nvSpPr>
          <p:cNvPr id="56" name="object 14">
            <a:extLst>
              <a:ext uri="{FF2B5EF4-FFF2-40B4-BE49-F238E27FC236}">
                <a16:creationId xmlns:a16="http://schemas.microsoft.com/office/drawing/2014/main" id="{34D164FE-6B12-494E-A6E3-2EC8F6430A8B}"/>
              </a:ext>
            </a:extLst>
          </p:cNvPr>
          <p:cNvSpPr txBox="1"/>
          <p:nvPr/>
        </p:nvSpPr>
        <p:spPr>
          <a:xfrm>
            <a:off x="892618" y="2072830"/>
            <a:ext cx="308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5" dirty="0">
                <a:latin typeface="Times New Roman" panose="02020603050405020304" pitchFamily="18" charset="0"/>
                <a:cs typeface="Roboto Lt"/>
              </a:rPr>
              <a:t>No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24C05876-EFB5-4FEB-BCBF-00444727EA91}"/>
              </a:ext>
            </a:extLst>
          </p:cNvPr>
          <p:cNvSpPr txBox="1"/>
          <p:nvPr/>
        </p:nvSpPr>
        <p:spPr>
          <a:xfrm>
            <a:off x="3764872" y="2150825"/>
            <a:ext cx="308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5" dirty="0">
                <a:latin typeface="Times New Roman" panose="02020603050405020304" pitchFamily="18" charset="0"/>
                <a:cs typeface="Roboto Lt"/>
              </a:rPr>
              <a:t>No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9" name="object 14">
            <a:extLst>
              <a:ext uri="{FF2B5EF4-FFF2-40B4-BE49-F238E27FC236}">
                <a16:creationId xmlns:a16="http://schemas.microsoft.com/office/drawing/2014/main" id="{A0519D5F-FF63-43A7-ACD0-FE01F120D6E4}"/>
              </a:ext>
            </a:extLst>
          </p:cNvPr>
          <p:cNvSpPr txBox="1"/>
          <p:nvPr/>
        </p:nvSpPr>
        <p:spPr>
          <a:xfrm>
            <a:off x="4288758" y="3117381"/>
            <a:ext cx="308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5" dirty="0">
                <a:latin typeface="Times New Roman" panose="02020603050405020304" pitchFamily="18" charset="0"/>
                <a:cs typeface="Roboto Lt"/>
              </a:rPr>
              <a:t>Yes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52" name="灯片编号占位符 51">
            <a:extLst>
              <a:ext uri="{FF2B5EF4-FFF2-40B4-BE49-F238E27FC236}">
                <a16:creationId xmlns:a16="http://schemas.microsoft.com/office/drawing/2014/main" id="{E76C95F2-3E5F-4945-95FD-7C8FDA801D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80" y="124637"/>
            <a:ext cx="3706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Building</a:t>
            </a:r>
            <a:r>
              <a:rPr spc="-15" dirty="0"/>
              <a:t> </a:t>
            </a:r>
            <a:r>
              <a:rPr spc="-25" dirty="0"/>
              <a:t>Decision</a:t>
            </a:r>
            <a:r>
              <a:rPr spc="-70" dirty="0"/>
              <a:t> </a:t>
            </a:r>
            <a:r>
              <a:rPr spc="-35" dirty="0"/>
              <a:t>Trees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49687" y="819150"/>
            <a:ext cx="7793896" cy="404726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0" indent="-229235">
              <a:lnSpc>
                <a:spcPct val="100000"/>
              </a:lnSpc>
              <a:spcBef>
                <a:spcPts val="1330"/>
              </a:spcBef>
              <a:tabLst>
                <a:tab pos="469265" algn="l"/>
                <a:tab pos="470534" algn="l"/>
              </a:tabLst>
            </a:pPr>
            <a:r>
              <a:rPr lang="en-US" sz="2200" spc="-10" dirty="0">
                <a:solidFill>
                  <a:srgbClr val="1D1D1D"/>
                </a:solidFill>
                <a:latin typeface="Times New Roman" panose="02020603050405020304" pitchFamily="18" charset="0"/>
              </a:rPr>
              <a:t>Use a top-down approach, star</a:t>
            </a:r>
            <a:r>
              <a:rPr lang="en-US" altLang="zh-CN" sz="2200" spc="-10" dirty="0">
                <a:solidFill>
                  <a:srgbClr val="1D1D1D"/>
                </a:solidFill>
                <a:latin typeface="Times New Roman" panose="02020603050405020304" pitchFamily="18" charset="0"/>
              </a:rPr>
              <a:t>t</a:t>
            </a:r>
            <a:r>
              <a:rPr lang="en-US" sz="2200" spc="-10" dirty="0">
                <a:solidFill>
                  <a:srgbClr val="1D1D1D"/>
                </a:solidFill>
                <a:latin typeface="Times New Roman" panose="02020603050405020304" pitchFamily="18" charset="0"/>
              </a:rPr>
              <a:t>ing from the root node with the set of all features</a:t>
            </a:r>
          </a:p>
          <a:p>
            <a:pPr marL="127000" indent="-229235">
              <a:lnSpc>
                <a:spcPct val="100000"/>
              </a:lnSpc>
              <a:spcBef>
                <a:spcPts val="1330"/>
              </a:spcBef>
              <a:tabLst>
                <a:tab pos="469265" algn="l"/>
                <a:tab pos="470534" algn="l"/>
              </a:tabLst>
            </a:pPr>
            <a:r>
              <a:rPr lang="en-US" sz="2200" spc="-10" dirty="0">
                <a:solidFill>
                  <a:srgbClr val="1D1D1D"/>
                </a:solidFill>
                <a:latin typeface="Times New Roman" panose="02020603050405020304" pitchFamily="18" charset="0"/>
              </a:rPr>
              <a:t>At each parent node, pick a feature to split the examples</a:t>
            </a:r>
          </a:p>
          <a:p>
            <a:pPr marL="469900" lvl="1" indent="-229235">
              <a:lnSpc>
                <a:spcPct val="100000"/>
              </a:lnSpc>
              <a:spcBef>
                <a:spcPts val="1330"/>
              </a:spcBef>
              <a:buChar char="•"/>
              <a:tabLst>
                <a:tab pos="469265" algn="l"/>
                <a:tab pos="470534" algn="l"/>
              </a:tabLst>
            </a:pPr>
            <a:r>
              <a:rPr lang="en-US"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Feature</a:t>
            </a:r>
            <a:r>
              <a:rPr lang="en-US" sz="1900" spc="-2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1900" spc="-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selection</a:t>
            </a:r>
            <a:r>
              <a:rPr lang="en-US" sz="1900" spc="-15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 </a:t>
            </a:r>
            <a:r>
              <a:rPr lang="en-US" sz="1900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criteria</a:t>
            </a:r>
          </a:p>
          <a:p>
            <a:pPr marL="927100" lvl="2" indent="-229235">
              <a:spcBef>
                <a:spcPts val="1330"/>
              </a:spcBef>
              <a:buChar char="•"/>
              <a:tabLst>
                <a:tab pos="469265" algn="l"/>
                <a:tab pos="470534" algn="l"/>
              </a:tabLst>
            </a:pPr>
            <a:r>
              <a:rPr lang="en-US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Maximize variance reduction for continuous target</a:t>
            </a:r>
          </a:p>
          <a:p>
            <a:pPr marL="927100" lvl="2" indent="-229235">
              <a:spcBef>
                <a:spcPts val="1330"/>
              </a:spcBef>
              <a:buChar char="•"/>
              <a:tabLst>
                <a:tab pos="469265" algn="l"/>
                <a:tab pos="470534" algn="l"/>
              </a:tabLst>
            </a:pPr>
            <a:r>
              <a:rPr lang="en-US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Maximize Information gain (1 - entropy) for categorical  target</a:t>
            </a:r>
          </a:p>
          <a:p>
            <a:pPr marL="927100" lvl="2" indent="-229235">
              <a:spcBef>
                <a:spcPts val="1330"/>
              </a:spcBef>
              <a:buChar char="•"/>
              <a:tabLst>
                <a:tab pos="469265" algn="l"/>
                <a:tab pos="470534" algn="l"/>
              </a:tabLst>
            </a:pPr>
            <a:r>
              <a:rPr lang="en-US" spc="-10" dirty="0">
                <a:solidFill>
                  <a:srgbClr val="1D1D1D"/>
                </a:solidFill>
                <a:latin typeface="Times New Roman" panose="02020603050405020304" pitchFamily="18" charset="0"/>
                <a:cs typeface="Roboto Lt"/>
              </a:rPr>
              <a:t>Maximize Gini impurity                        for </a:t>
            </a:r>
            <a:r>
              <a:rPr lang="en-US" spc="-10" dirty="0">
                <a:solidFill>
                  <a:srgbClr val="1D1D1D"/>
                </a:solidFill>
                <a:latin typeface="Times New Roman" panose="02020603050405020304" pitchFamily="18" charset="0"/>
              </a:rPr>
              <a:t>categorical target</a:t>
            </a:r>
          </a:p>
          <a:p>
            <a:pPr marL="927100" lvl="2" indent="-229235">
              <a:spcBef>
                <a:spcPts val="1330"/>
              </a:spcBef>
              <a:buChar char="•"/>
              <a:tabLst>
                <a:tab pos="469265" algn="l"/>
                <a:tab pos="470534" algn="l"/>
              </a:tabLst>
            </a:pPr>
            <a:endParaRPr lang="en-US" sz="400" spc="-10" dirty="0">
              <a:solidFill>
                <a:srgbClr val="1D1D1D"/>
              </a:solidFill>
              <a:latin typeface="Times New Roman" panose="02020603050405020304" pitchFamily="18" charset="0"/>
            </a:endParaRPr>
          </a:p>
          <a:p>
            <a:pPr marL="127000" indent="-229235">
              <a:lnSpc>
                <a:spcPct val="100000"/>
              </a:lnSpc>
              <a:spcBef>
                <a:spcPts val="1330"/>
              </a:spcBef>
              <a:tabLst>
                <a:tab pos="469265" algn="l"/>
                <a:tab pos="470534" algn="l"/>
              </a:tabLst>
            </a:pPr>
            <a:r>
              <a:rPr lang="en-US" sz="2200" spc="-10" dirty="0">
                <a:solidFill>
                  <a:srgbClr val="1D1D1D"/>
                </a:solidFill>
                <a:latin typeface="Times New Roman" panose="02020603050405020304" pitchFamily="18" charset="0"/>
              </a:rPr>
              <a:t>All examples are used for feature </a:t>
            </a:r>
          </a:p>
          <a:p>
            <a:pPr marL="0" indent="0">
              <a:lnSpc>
                <a:spcPct val="100000"/>
              </a:lnSpc>
              <a:spcBef>
                <a:spcPts val="1330"/>
              </a:spcBef>
              <a:buNone/>
              <a:tabLst>
                <a:tab pos="469265" algn="l"/>
                <a:tab pos="470534" algn="l"/>
              </a:tabLst>
            </a:pPr>
            <a:r>
              <a:rPr lang="en-US" sz="2200" spc="-10" dirty="0">
                <a:solidFill>
                  <a:srgbClr val="1D1D1D"/>
                </a:solidFill>
                <a:latin typeface="Times New Roman" panose="02020603050405020304" pitchFamily="18" charset="0"/>
              </a:rPr>
              <a:t>    selection at each node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23493" y="2588354"/>
            <a:ext cx="1002665" cy="641078"/>
          </a:xfrm>
          <a:custGeom>
            <a:avLst/>
            <a:gdLst>
              <a:gd name="connsiteX0" fmla="*/ 0 w 996315"/>
              <a:gd name="connsiteY0" fmla="*/ 0 h 431528"/>
              <a:gd name="connsiteX1" fmla="*/ 996315 w 996315"/>
              <a:gd name="connsiteY1" fmla="*/ 0 h 431528"/>
              <a:gd name="connsiteX2" fmla="*/ 996315 w 996315"/>
              <a:gd name="connsiteY2" fmla="*/ 431528 h 431528"/>
              <a:gd name="connsiteX3" fmla="*/ 0 w 996315"/>
              <a:gd name="connsiteY3" fmla="*/ 431528 h 431528"/>
              <a:gd name="connsiteX4" fmla="*/ 0 w 996315"/>
              <a:gd name="connsiteY4" fmla="*/ 0 h 431528"/>
              <a:gd name="connsiteX0" fmla="*/ 0 w 1002665"/>
              <a:gd name="connsiteY0" fmla="*/ 0 h 641078"/>
              <a:gd name="connsiteX1" fmla="*/ 996315 w 1002665"/>
              <a:gd name="connsiteY1" fmla="*/ 0 h 641078"/>
              <a:gd name="connsiteX2" fmla="*/ 1002665 w 1002665"/>
              <a:gd name="connsiteY2" fmla="*/ 641078 h 641078"/>
              <a:gd name="connsiteX3" fmla="*/ 0 w 1002665"/>
              <a:gd name="connsiteY3" fmla="*/ 431528 h 641078"/>
              <a:gd name="connsiteX4" fmla="*/ 0 w 1002665"/>
              <a:gd name="connsiteY4" fmla="*/ 0 h 641078"/>
              <a:gd name="connsiteX0" fmla="*/ 0 w 1002665"/>
              <a:gd name="connsiteY0" fmla="*/ 0 h 660128"/>
              <a:gd name="connsiteX1" fmla="*/ 996315 w 1002665"/>
              <a:gd name="connsiteY1" fmla="*/ 0 h 660128"/>
              <a:gd name="connsiteX2" fmla="*/ 1002665 w 1002665"/>
              <a:gd name="connsiteY2" fmla="*/ 641078 h 660128"/>
              <a:gd name="connsiteX3" fmla="*/ 0 w 1002665"/>
              <a:gd name="connsiteY3" fmla="*/ 660128 h 660128"/>
              <a:gd name="connsiteX4" fmla="*/ 0 w 1002665"/>
              <a:gd name="connsiteY4" fmla="*/ 0 h 660128"/>
              <a:gd name="connsiteX0" fmla="*/ 0 w 1002665"/>
              <a:gd name="connsiteY0" fmla="*/ 0 h 641078"/>
              <a:gd name="connsiteX1" fmla="*/ 996315 w 1002665"/>
              <a:gd name="connsiteY1" fmla="*/ 0 h 641078"/>
              <a:gd name="connsiteX2" fmla="*/ 1002665 w 1002665"/>
              <a:gd name="connsiteY2" fmla="*/ 641078 h 641078"/>
              <a:gd name="connsiteX3" fmla="*/ 12700 w 1002665"/>
              <a:gd name="connsiteY3" fmla="*/ 634728 h 641078"/>
              <a:gd name="connsiteX4" fmla="*/ 0 w 1002665"/>
              <a:gd name="connsiteY4" fmla="*/ 0 h 641078"/>
              <a:gd name="connsiteX0" fmla="*/ 0 w 1002665"/>
              <a:gd name="connsiteY0" fmla="*/ 0 h 650603"/>
              <a:gd name="connsiteX1" fmla="*/ 996315 w 1002665"/>
              <a:gd name="connsiteY1" fmla="*/ 0 h 650603"/>
              <a:gd name="connsiteX2" fmla="*/ 1002665 w 1002665"/>
              <a:gd name="connsiteY2" fmla="*/ 641078 h 650603"/>
              <a:gd name="connsiteX3" fmla="*/ 12700 w 1002665"/>
              <a:gd name="connsiteY3" fmla="*/ 650603 h 650603"/>
              <a:gd name="connsiteX4" fmla="*/ 0 w 1002665"/>
              <a:gd name="connsiteY4" fmla="*/ 0 h 650603"/>
              <a:gd name="connsiteX0" fmla="*/ 0 w 1002665"/>
              <a:gd name="connsiteY0" fmla="*/ 0 h 641078"/>
              <a:gd name="connsiteX1" fmla="*/ 996315 w 1002665"/>
              <a:gd name="connsiteY1" fmla="*/ 0 h 641078"/>
              <a:gd name="connsiteX2" fmla="*/ 1002665 w 1002665"/>
              <a:gd name="connsiteY2" fmla="*/ 641078 h 641078"/>
              <a:gd name="connsiteX3" fmla="*/ 15875 w 1002665"/>
              <a:gd name="connsiteY3" fmla="*/ 634728 h 641078"/>
              <a:gd name="connsiteX4" fmla="*/ 0 w 1002665"/>
              <a:gd name="connsiteY4" fmla="*/ 0 h 641078"/>
              <a:gd name="connsiteX0" fmla="*/ 0 w 1002665"/>
              <a:gd name="connsiteY0" fmla="*/ 0 h 641078"/>
              <a:gd name="connsiteX1" fmla="*/ 996315 w 1002665"/>
              <a:gd name="connsiteY1" fmla="*/ 0 h 641078"/>
              <a:gd name="connsiteX2" fmla="*/ 1002665 w 1002665"/>
              <a:gd name="connsiteY2" fmla="*/ 641078 h 641078"/>
              <a:gd name="connsiteX3" fmla="*/ 3175 w 1002665"/>
              <a:gd name="connsiteY3" fmla="*/ 634728 h 641078"/>
              <a:gd name="connsiteX4" fmla="*/ 0 w 1002665"/>
              <a:gd name="connsiteY4" fmla="*/ 0 h 64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665" h="641078">
                <a:moveTo>
                  <a:pt x="0" y="0"/>
                </a:moveTo>
                <a:lnTo>
                  <a:pt x="996315" y="0"/>
                </a:lnTo>
                <a:cubicBezTo>
                  <a:pt x="998432" y="213693"/>
                  <a:pt x="1000548" y="427385"/>
                  <a:pt x="1002665" y="641078"/>
                </a:cubicBezTo>
                <a:lnTo>
                  <a:pt x="3175" y="634728"/>
                </a:lnTo>
                <a:cubicBezTo>
                  <a:pt x="2117" y="423152"/>
                  <a:pt x="1058" y="211576"/>
                  <a:pt x="0" y="0"/>
                </a:cubicBezTo>
                <a:close/>
              </a:path>
            </a:pathLst>
          </a:custGeom>
          <a:ln w="25400">
            <a:solidFill>
              <a:srgbClr val="FCB64C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E0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21195" y="3251543"/>
            <a:ext cx="918210" cy="1006475"/>
            <a:chOff x="6721195" y="3251543"/>
            <a:chExt cx="918210" cy="1006475"/>
          </a:xfrm>
        </p:grpSpPr>
        <p:sp>
          <p:nvSpPr>
            <p:cNvPr id="14" name="object 14"/>
            <p:cNvSpPr/>
            <p:nvPr/>
          </p:nvSpPr>
          <p:spPr>
            <a:xfrm>
              <a:off x="7449769" y="3264243"/>
              <a:ext cx="152400" cy="237490"/>
            </a:xfrm>
            <a:custGeom>
              <a:avLst/>
              <a:gdLst/>
              <a:ahLst/>
              <a:cxnLst/>
              <a:rect l="l" t="t" r="r" b="b"/>
              <a:pathLst>
                <a:path w="152400" h="237489">
                  <a:moveTo>
                    <a:pt x="151777" y="0"/>
                  </a:moveTo>
                  <a:lnTo>
                    <a:pt x="6858" y="226656"/>
                  </a:lnTo>
                  <a:lnTo>
                    <a:pt x="0" y="237375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01877" y="3458083"/>
              <a:ext cx="106680" cy="118745"/>
            </a:xfrm>
            <a:custGeom>
              <a:avLst/>
              <a:gdLst/>
              <a:ahLst/>
              <a:cxnLst/>
              <a:rect l="l" t="t" r="r" b="b"/>
              <a:pathLst>
                <a:path w="106679" h="118745">
                  <a:moveTo>
                    <a:pt x="3378" y="0"/>
                  </a:moveTo>
                  <a:lnTo>
                    <a:pt x="0" y="118440"/>
                  </a:lnTo>
                  <a:lnTo>
                    <a:pt x="106095" y="65684"/>
                  </a:lnTo>
                </a:path>
                <a:path w="106679" h="118745">
                  <a:moveTo>
                    <a:pt x="54737" y="32842"/>
                  </a:moveTo>
                  <a:lnTo>
                    <a:pt x="0" y="118440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33896" y="3602062"/>
              <a:ext cx="892810" cy="643255"/>
            </a:xfrm>
            <a:custGeom>
              <a:avLst/>
              <a:gdLst/>
              <a:ahLst/>
              <a:cxnLst/>
              <a:rect l="l" t="t" r="r" b="b"/>
              <a:pathLst>
                <a:path w="892809" h="643254">
                  <a:moveTo>
                    <a:pt x="687666" y="0"/>
                  </a:moveTo>
                  <a:lnTo>
                    <a:pt x="204597" y="0"/>
                  </a:lnTo>
                  <a:lnTo>
                    <a:pt x="163885" y="156"/>
                  </a:lnTo>
                  <a:lnTo>
                    <a:pt x="104970" y="4227"/>
                  </a:lnTo>
                  <a:lnTo>
                    <a:pt x="60046" y="22112"/>
                  </a:lnTo>
                  <a:lnTo>
                    <a:pt x="22117" y="60046"/>
                  </a:lnTo>
                  <a:lnTo>
                    <a:pt x="4232" y="104968"/>
                  </a:lnTo>
                  <a:lnTo>
                    <a:pt x="156" y="163880"/>
                  </a:lnTo>
                  <a:lnTo>
                    <a:pt x="0" y="204597"/>
                  </a:lnTo>
                  <a:lnTo>
                    <a:pt x="0" y="438308"/>
                  </a:lnTo>
                  <a:lnTo>
                    <a:pt x="156" y="479021"/>
                  </a:lnTo>
                  <a:lnTo>
                    <a:pt x="4232" y="537931"/>
                  </a:lnTo>
                  <a:lnTo>
                    <a:pt x="22117" y="582856"/>
                  </a:lnTo>
                  <a:lnTo>
                    <a:pt x="60046" y="620789"/>
                  </a:lnTo>
                  <a:lnTo>
                    <a:pt x="104970" y="638672"/>
                  </a:lnTo>
                  <a:lnTo>
                    <a:pt x="163885" y="642745"/>
                  </a:lnTo>
                  <a:lnTo>
                    <a:pt x="204597" y="642901"/>
                  </a:lnTo>
                  <a:lnTo>
                    <a:pt x="687666" y="642901"/>
                  </a:lnTo>
                  <a:lnTo>
                    <a:pt x="728378" y="642745"/>
                  </a:lnTo>
                  <a:lnTo>
                    <a:pt x="787293" y="638672"/>
                  </a:lnTo>
                  <a:lnTo>
                    <a:pt x="832212" y="620789"/>
                  </a:lnTo>
                  <a:lnTo>
                    <a:pt x="870144" y="582856"/>
                  </a:lnTo>
                  <a:lnTo>
                    <a:pt x="888023" y="537931"/>
                  </a:lnTo>
                  <a:lnTo>
                    <a:pt x="892094" y="479021"/>
                  </a:lnTo>
                  <a:lnTo>
                    <a:pt x="892251" y="438308"/>
                  </a:lnTo>
                  <a:lnTo>
                    <a:pt x="892251" y="204597"/>
                  </a:lnTo>
                  <a:lnTo>
                    <a:pt x="892094" y="163880"/>
                  </a:lnTo>
                  <a:lnTo>
                    <a:pt x="888023" y="104968"/>
                  </a:lnTo>
                  <a:lnTo>
                    <a:pt x="870144" y="60046"/>
                  </a:lnTo>
                  <a:lnTo>
                    <a:pt x="832212" y="22112"/>
                  </a:lnTo>
                  <a:lnTo>
                    <a:pt x="787293" y="4227"/>
                  </a:lnTo>
                  <a:lnTo>
                    <a:pt x="728378" y="156"/>
                  </a:lnTo>
                  <a:lnTo>
                    <a:pt x="687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33895" y="3602063"/>
              <a:ext cx="892810" cy="643255"/>
            </a:xfrm>
            <a:custGeom>
              <a:avLst/>
              <a:gdLst/>
              <a:ahLst/>
              <a:cxnLst/>
              <a:rect l="l" t="t" r="r" b="b"/>
              <a:pathLst>
                <a:path w="892809" h="643254">
                  <a:moveTo>
                    <a:pt x="204597" y="0"/>
                  </a:moveTo>
                  <a:lnTo>
                    <a:pt x="687666" y="0"/>
                  </a:lnTo>
                  <a:lnTo>
                    <a:pt x="728378" y="156"/>
                  </a:lnTo>
                  <a:lnTo>
                    <a:pt x="787293" y="4227"/>
                  </a:lnTo>
                  <a:lnTo>
                    <a:pt x="832212" y="22112"/>
                  </a:lnTo>
                  <a:lnTo>
                    <a:pt x="870144" y="60046"/>
                  </a:lnTo>
                  <a:lnTo>
                    <a:pt x="888023" y="104968"/>
                  </a:lnTo>
                  <a:lnTo>
                    <a:pt x="892094" y="163880"/>
                  </a:lnTo>
                  <a:lnTo>
                    <a:pt x="892251" y="204597"/>
                  </a:lnTo>
                  <a:lnTo>
                    <a:pt x="892251" y="438308"/>
                  </a:lnTo>
                  <a:lnTo>
                    <a:pt x="892094" y="479021"/>
                  </a:lnTo>
                  <a:lnTo>
                    <a:pt x="888023" y="537931"/>
                  </a:lnTo>
                  <a:lnTo>
                    <a:pt x="870144" y="582856"/>
                  </a:lnTo>
                  <a:lnTo>
                    <a:pt x="832212" y="620789"/>
                  </a:lnTo>
                  <a:lnTo>
                    <a:pt x="787293" y="638672"/>
                  </a:lnTo>
                  <a:lnTo>
                    <a:pt x="728378" y="642745"/>
                  </a:lnTo>
                  <a:lnTo>
                    <a:pt x="687666" y="642901"/>
                  </a:lnTo>
                  <a:lnTo>
                    <a:pt x="204597" y="642901"/>
                  </a:lnTo>
                  <a:lnTo>
                    <a:pt x="163885" y="642745"/>
                  </a:lnTo>
                  <a:lnTo>
                    <a:pt x="104970" y="638672"/>
                  </a:lnTo>
                  <a:lnTo>
                    <a:pt x="60046" y="620789"/>
                  </a:lnTo>
                  <a:lnTo>
                    <a:pt x="22117" y="582856"/>
                  </a:lnTo>
                  <a:lnTo>
                    <a:pt x="4232" y="537931"/>
                  </a:lnTo>
                  <a:lnTo>
                    <a:pt x="156" y="479021"/>
                  </a:lnTo>
                  <a:lnTo>
                    <a:pt x="0" y="438308"/>
                  </a:lnTo>
                  <a:lnTo>
                    <a:pt x="0" y="204597"/>
                  </a:lnTo>
                  <a:lnTo>
                    <a:pt x="156" y="163880"/>
                  </a:lnTo>
                  <a:lnTo>
                    <a:pt x="4232" y="104968"/>
                  </a:lnTo>
                  <a:lnTo>
                    <a:pt x="22117" y="60046"/>
                  </a:lnTo>
                  <a:lnTo>
                    <a:pt x="60046" y="22112"/>
                  </a:lnTo>
                  <a:lnTo>
                    <a:pt x="104970" y="4227"/>
                  </a:lnTo>
                  <a:lnTo>
                    <a:pt x="163885" y="156"/>
                  </a:lnTo>
                  <a:lnTo>
                    <a:pt x="204597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67295" y="3794714"/>
            <a:ext cx="33458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</a:t>
            </a:r>
            <a:r>
              <a:rPr sz="14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1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7044" y="3325329"/>
            <a:ext cx="308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imes New Roman" panose="02020603050405020304" pitchFamily="18" charset="0"/>
                <a:cs typeface="Roboto Lt"/>
              </a:rPr>
              <a:t>Y</a:t>
            </a:r>
            <a:r>
              <a:rPr sz="1400" spc="-10" dirty="0">
                <a:latin typeface="Times New Roman" panose="02020603050405020304" pitchFamily="18" charset="0"/>
                <a:cs typeface="Roboto Lt"/>
              </a:rPr>
              <a:t>e</a:t>
            </a:r>
            <a:r>
              <a:rPr sz="1400" spc="-5" dirty="0">
                <a:latin typeface="Times New Roman" panose="02020603050405020304" pitchFamily="18" charset="0"/>
                <a:cs typeface="Roboto Lt"/>
              </a:rPr>
              <a:t>s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51532" y="3319600"/>
            <a:ext cx="251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 panose="02020603050405020304" pitchFamily="18" charset="0"/>
                <a:cs typeface="Roboto Lt"/>
              </a:rPr>
              <a:t>No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034604" y="3251543"/>
            <a:ext cx="920750" cy="1031875"/>
            <a:chOff x="8034604" y="3251543"/>
            <a:chExt cx="920750" cy="1031875"/>
          </a:xfrm>
        </p:grpSpPr>
        <p:sp>
          <p:nvSpPr>
            <p:cNvPr id="22" name="object 22"/>
            <p:cNvSpPr/>
            <p:nvPr/>
          </p:nvSpPr>
          <p:spPr>
            <a:xfrm>
              <a:off x="8047304" y="3264243"/>
              <a:ext cx="173355" cy="264160"/>
            </a:xfrm>
            <a:custGeom>
              <a:avLst/>
              <a:gdLst/>
              <a:ahLst/>
              <a:cxnLst/>
              <a:rect l="l" t="t" r="r" b="b"/>
              <a:pathLst>
                <a:path w="173354" h="264160">
                  <a:moveTo>
                    <a:pt x="0" y="0"/>
                  </a:moveTo>
                  <a:lnTo>
                    <a:pt x="165887" y="252984"/>
                  </a:lnTo>
                  <a:lnTo>
                    <a:pt x="172859" y="263626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62226" y="3483813"/>
              <a:ext cx="107314" cy="118745"/>
            </a:xfrm>
            <a:custGeom>
              <a:avLst/>
              <a:gdLst/>
              <a:ahLst/>
              <a:cxnLst/>
              <a:rect l="l" t="t" r="r" b="b"/>
              <a:pathLst>
                <a:path w="107315" h="118745">
                  <a:moveTo>
                    <a:pt x="0" y="66852"/>
                  </a:moveTo>
                  <a:lnTo>
                    <a:pt x="106692" y="118402"/>
                  </a:lnTo>
                  <a:lnTo>
                    <a:pt x="101955" y="0"/>
                  </a:lnTo>
                </a:path>
                <a:path w="107315" h="118745">
                  <a:moveTo>
                    <a:pt x="50977" y="33426"/>
                  </a:moveTo>
                  <a:lnTo>
                    <a:pt x="106692" y="118402"/>
                  </a:lnTo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50237" y="3627653"/>
              <a:ext cx="892810" cy="643255"/>
            </a:xfrm>
            <a:custGeom>
              <a:avLst/>
              <a:gdLst/>
              <a:ahLst/>
              <a:cxnLst/>
              <a:rect l="l" t="t" r="r" b="b"/>
              <a:pathLst>
                <a:path w="892809" h="643254">
                  <a:moveTo>
                    <a:pt x="204597" y="0"/>
                  </a:moveTo>
                  <a:lnTo>
                    <a:pt x="687666" y="0"/>
                  </a:lnTo>
                  <a:lnTo>
                    <a:pt x="728378" y="156"/>
                  </a:lnTo>
                  <a:lnTo>
                    <a:pt x="787293" y="4232"/>
                  </a:lnTo>
                  <a:lnTo>
                    <a:pt x="832217" y="22117"/>
                  </a:lnTo>
                  <a:lnTo>
                    <a:pt x="870146" y="60046"/>
                  </a:lnTo>
                  <a:lnTo>
                    <a:pt x="888031" y="104970"/>
                  </a:lnTo>
                  <a:lnTo>
                    <a:pt x="892107" y="163885"/>
                  </a:lnTo>
                  <a:lnTo>
                    <a:pt x="892263" y="204597"/>
                  </a:lnTo>
                  <a:lnTo>
                    <a:pt x="892263" y="438306"/>
                  </a:lnTo>
                  <a:lnTo>
                    <a:pt x="892107" y="479021"/>
                  </a:lnTo>
                  <a:lnTo>
                    <a:pt x="888031" y="537935"/>
                  </a:lnTo>
                  <a:lnTo>
                    <a:pt x="870146" y="582857"/>
                  </a:lnTo>
                  <a:lnTo>
                    <a:pt x="832217" y="620787"/>
                  </a:lnTo>
                  <a:lnTo>
                    <a:pt x="787293" y="638670"/>
                  </a:lnTo>
                  <a:lnTo>
                    <a:pt x="728378" y="642744"/>
                  </a:lnTo>
                  <a:lnTo>
                    <a:pt x="687666" y="642900"/>
                  </a:lnTo>
                  <a:lnTo>
                    <a:pt x="204597" y="642900"/>
                  </a:lnTo>
                  <a:lnTo>
                    <a:pt x="163885" y="642744"/>
                  </a:lnTo>
                  <a:lnTo>
                    <a:pt x="104970" y="638670"/>
                  </a:lnTo>
                  <a:lnTo>
                    <a:pt x="60046" y="620787"/>
                  </a:lnTo>
                  <a:lnTo>
                    <a:pt x="22117" y="582857"/>
                  </a:lnTo>
                  <a:lnTo>
                    <a:pt x="4232" y="537935"/>
                  </a:lnTo>
                  <a:lnTo>
                    <a:pt x="156" y="479021"/>
                  </a:lnTo>
                  <a:lnTo>
                    <a:pt x="0" y="438306"/>
                  </a:lnTo>
                  <a:lnTo>
                    <a:pt x="0" y="204597"/>
                  </a:lnTo>
                  <a:lnTo>
                    <a:pt x="156" y="163885"/>
                  </a:lnTo>
                  <a:lnTo>
                    <a:pt x="4232" y="104970"/>
                  </a:lnTo>
                  <a:lnTo>
                    <a:pt x="22117" y="60046"/>
                  </a:lnTo>
                  <a:lnTo>
                    <a:pt x="60046" y="22117"/>
                  </a:lnTo>
                  <a:lnTo>
                    <a:pt x="104970" y="4232"/>
                  </a:lnTo>
                  <a:lnTo>
                    <a:pt x="163885" y="156"/>
                  </a:lnTo>
                  <a:lnTo>
                    <a:pt x="204597" y="0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83638" y="3820307"/>
            <a:ext cx="31935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181818"/>
                </a:solidFill>
                <a:latin typeface="Times New Roman" panose="02020603050405020304" pitchFamily="18" charset="0"/>
                <a:cs typeface="Roboto Lt"/>
              </a:rPr>
              <a:t>E2</a:t>
            </a:r>
            <a:endParaRPr sz="1400" dirty="0">
              <a:latin typeface="Times New Roman" panose="02020603050405020304" pitchFamily="18" charset="0"/>
              <a:cs typeface="Roboto 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3E49EB1-14EF-45A8-834A-993239E994C6}"/>
                  </a:ext>
                </a:extLst>
              </p:cNvPr>
              <p:cNvSpPr txBox="1"/>
              <p:nvPr/>
            </p:nvSpPr>
            <p:spPr>
              <a:xfrm>
                <a:off x="2711433" y="3177882"/>
                <a:ext cx="1913866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= 1−</m:t>
                      </m:r>
                      <m:nary>
                        <m:naryPr>
                          <m:chr m:val="∑"/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3E49EB1-14EF-45A8-834A-993239E99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33" y="3177882"/>
                <a:ext cx="1913866" cy="680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5A26BF-3756-4C0B-BB74-C8D299E345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9</a:t>
            </a:fld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chap1_Data</Template>
  <TotalTime>582</TotalTime>
  <Words>3731</Words>
  <Application>Microsoft Macintosh PowerPoint</Application>
  <PresentationFormat>全屏显示(16:9)</PresentationFormat>
  <Paragraphs>549</Paragraphs>
  <Slides>49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6" baseType="lpstr">
      <vt:lpstr>-apple-system</vt:lpstr>
      <vt:lpstr>等线</vt:lpstr>
      <vt:lpstr>宋体</vt:lpstr>
      <vt:lpstr>微软雅黑</vt:lpstr>
      <vt:lpstr>微软雅黑</vt:lpstr>
      <vt:lpstr>Roboto Lt</vt:lpstr>
      <vt:lpstr>Arial</vt:lpstr>
      <vt:lpstr>Calibri</vt:lpstr>
      <vt:lpstr>Calibri Light</vt:lpstr>
      <vt:lpstr>Cambria</vt:lpstr>
      <vt:lpstr>Cambria Math</vt:lpstr>
      <vt:lpstr>Courier New</vt:lpstr>
      <vt:lpstr>Lucida Sans Unicode</vt:lpstr>
      <vt:lpstr>Times New Roman</vt:lpstr>
      <vt:lpstr>Verdana</vt:lpstr>
      <vt:lpstr>Wingdings</vt:lpstr>
      <vt:lpstr>LC.BRev.FY97</vt:lpstr>
      <vt:lpstr>Data Mining</vt:lpstr>
      <vt:lpstr>Outline</vt:lpstr>
      <vt:lpstr>Types of ML Algorithms</vt:lpstr>
      <vt:lpstr>Types of ML Algorithms</vt:lpstr>
      <vt:lpstr>Components in Supervised Training</vt:lpstr>
      <vt:lpstr>Types of Supervised Models</vt:lpstr>
      <vt:lpstr>Outline</vt:lpstr>
      <vt:lpstr>Decision Trees</vt:lpstr>
      <vt:lpstr>Building Decision Trees</vt:lpstr>
      <vt:lpstr>Limitations of decision Trees</vt:lpstr>
      <vt:lpstr>Random Forest</vt:lpstr>
      <vt:lpstr>Summary</vt:lpstr>
      <vt:lpstr>Outline</vt:lpstr>
      <vt:lpstr>Linear Regression</vt:lpstr>
      <vt:lpstr>Objective Function</vt:lpstr>
      <vt:lpstr>Use linear regression for classification problem</vt:lpstr>
      <vt:lpstr>Softmax Regression</vt:lpstr>
      <vt:lpstr>Mini-batch Stochastic gradient descent (SGD)</vt:lpstr>
      <vt:lpstr>Code</vt:lpstr>
      <vt:lpstr>Summary</vt:lpstr>
      <vt:lpstr>Outline</vt:lpstr>
      <vt:lpstr>Handcrafted Features → Learned Features</vt:lpstr>
      <vt:lpstr>PowerPoint 演示文稿</vt:lpstr>
      <vt:lpstr>PowerPoint 演示文稿</vt:lpstr>
      <vt:lpstr>PowerPoint 演示文稿</vt:lpstr>
      <vt:lpstr>Linear Methods → Multilayer Perceptron (MLP)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Multilayer Perceptron (MLP)</vt:lpstr>
      <vt:lpstr>Code</vt:lpstr>
      <vt:lpstr>Dense layer → Convolution layer</vt:lpstr>
      <vt:lpstr>Convolution layer</vt:lpstr>
      <vt:lpstr>Code</vt:lpstr>
      <vt:lpstr>Pooling Layer</vt:lpstr>
      <vt:lpstr>Convolutional Neural Networks (CNN)</vt:lpstr>
      <vt:lpstr>Dense layer → Recurrent networks</vt:lpstr>
      <vt:lpstr>RNN and Gated RNN</vt:lpstr>
      <vt:lpstr>Code</vt:lpstr>
      <vt:lpstr>Bi-RNN and Deep RNN</vt:lpstr>
      <vt:lpstr>Model Selections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dlp</dc:creator>
  <cp:lastModifiedBy>Microsoft Office User</cp:lastModifiedBy>
  <cp:revision>37</cp:revision>
  <dcterms:created xsi:type="dcterms:W3CDTF">2023-02-17T08:24:22Z</dcterms:created>
  <dcterms:modified xsi:type="dcterms:W3CDTF">2024-10-09T08:02:11Z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2021-11-11T00:00:00Z</vt:filetime>
  </property>
  <property fmtid="{D5CDD505-2E9C-101B-9397-08002B2CF9AE}" pid="3" name="LastSaved">
    <vt:filetime>2023-02-17T00:00:00Z</vt:filetime>
  </property>
</Properties>
</file>